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67" r:id="rId8"/>
    <p:sldId id="261" r:id="rId9"/>
    <p:sldId id="263" r:id="rId10"/>
    <p:sldId id="264" r:id="rId11"/>
    <p:sldId id="265" r:id="rId12"/>
    <p:sldId id="266"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QT0tV/29vaCj6TF382kO5wT/d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CBE581-30F8-4AB4-B63B-1C8B4FB29522}">
  <a:tblStyle styleId="{CECBE581-30F8-4AB4-B63B-1C8B4FB295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23DEF59F-0FB1-41EB-987E-A472261DB46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8800"/>
              <a:buFont typeface="Calibri"/>
              <a:buNone/>
            </a:pPr>
            <a:r>
              <a:rPr lang="en-US" sz="8800" b="1">
                <a:solidFill>
                  <a:srgbClr val="0070C0"/>
                </a:solidFill>
                <a:latin typeface="Calibri"/>
                <a:ea typeface="Calibri"/>
                <a:cs typeface="Calibri"/>
                <a:sym typeface="Calibri"/>
              </a:rPr>
              <a:t>KHỞI ĐỘNG</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303628" y="477667"/>
            <a:ext cx="10515600" cy="20545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chemeClr val="dk1"/>
              </a:buClr>
              <a:buSzPct val="100000"/>
              <a:buFont typeface="Calibri"/>
              <a:buNone/>
            </a:pPr>
            <a:r>
              <a:rPr lang="en-US" sz="3600" b="1">
                <a:latin typeface="Calibri"/>
                <a:ea typeface="Calibri"/>
                <a:cs typeface="Calibri"/>
                <a:sym typeface="Calibri"/>
              </a:rPr>
              <a:t>Câu 5.</a:t>
            </a:r>
            <a:r>
              <a:rPr lang="en-US" sz="3600">
                <a:latin typeface="Calibri"/>
                <a:ea typeface="Calibri"/>
                <a:cs typeface="Calibri"/>
                <a:sym typeface="Calibri"/>
              </a:rPr>
              <a:t> Trong truyền thuyết Bánh ch</a:t>
            </a:r>
            <a:r>
              <a:rPr lang="en-US" sz="3600"/>
              <a:t>ư</a:t>
            </a:r>
            <a:r>
              <a:rPr lang="en-US" sz="3600">
                <a:latin typeface="Calibri"/>
                <a:ea typeface="Calibri"/>
                <a:cs typeface="Calibri"/>
                <a:sym typeface="Calibri"/>
              </a:rPr>
              <a:t>ng, bánh giầy, vị thần xuất hiện và báo mộng cho Lang Liêu đã nói thứ gì là quý nhất trong trời đất?</a:t>
            </a:r>
            <a:r>
              <a:rPr lang="en-US" sz="3600" b="0">
                <a:latin typeface="Calibri"/>
                <a:ea typeface="Calibri"/>
                <a:cs typeface="Calibri"/>
                <a:sym typeface="Calibri"/>
              </a:rPr>
              <a:t/>
            </a:r>
            <a:br>
              <a:rPr lang="en-US" sz="3600" b="0">
                <a:latin typeface="Calibri"/>
                <a:ea typeface="Calibri"/>
                <a:cs typeface="Calibri"/>
                <a:sym typeface="Calibri"/>
              </a:rPr>
            </a:br>
            <a:endParaRPr sz="3600">
              <a:latin typeface="Calibri"/>
              <a:ea typeface="Calibri"/>
              <a:cs typeface="Calibri"/>
              <a:sym typeface="Calibri"/>
            </a:endParaRPr>
          </a:p>
        </p:txBody>
      </p:sp>
      <p:sp>
        <p:nvSpPr>
          <p:cNvPr id="155" name="Google Shape;155;p9"/>
          <p:cNvSpPr txBox="1">
            <a:spLocks noGrp="1"/>
          </p:cNvSpPr>
          <p:nvPr>
            <p:ph type="body" idx="1"/>
          </p:nvPr>
        </p:nvSpPr>
        <p:spPr>
          <a:xfrm>
            <a:off x="2432208" y="2623013"/>
            <a:ext cx="8821615" cy="375732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60000"/>
              </a:lnSpc>
              <a:spcBef>
                <a:spcPts val="0"/>
              </a:spcBef>
              <a:spcAft>
                <a:spcPts val="0"/>
              </a:spcAft>
              <a:buClr>
                <a:schemeClr val="dk1"/>
              </a:buClr>
              <a:buSzPct val="100000"/>
              <a:buNone/>
            </a:pPr>
            <a:r>
              <a:rPr lang="en-US" sz="3600"/>
              <a:t>A. Sơn hào hải vị, nem công chả phượng. </a:t>
            </a:r>
            <a:endParaRPr sz="3600" b="0"/>
          </a:p>
          <a:p>
            <a:pPr marL="0" lvl="0" indent="0" algn="l" rtl="0">
              <a:lnSpc>
                <a:spcPct val="160000"/>
              </a:lnSpc>
              <a:spcBef>
                <a:spcPts val="1000"/>
              </a:spcBef>
              <a:spcAft>
                <a:spcPts val="0"/>
              </a:spcAft>
              <a:buClr>
                <a:schemeClr val="dk1"/>
              </a:buClr>
              <a:buSzPct val="100000"/>
              <a:buNone/>
            </a:pPr>
            <a:r>
              <a:rPr lang="en-US" sz="3600"/>
              <a:t>B. Sừng hươu, tê giác, ngà voi.</a:t>
            </a:r>
            <a:endParaRPr sz="3600" b="0"/>
          </a:p>
          <a:p>
            <a:pPr marL="0" lvl="0" indent="0" algn="l" rtl="0">
              <a:lnSpc>
                <a:spcPct val="160000"/>
              </a:lnSpc>
              <a:spcBef>
                <a:spcPts val="1000"/>
              </a:spcBef>
              <a:spcAft>
                <a:spcPts val="0"/>
              </a:spcAft>
              <a:buClr>
                <a:schemeClr val="dk1"/>
              </a:buClr>
              <a:buSzPct val="100000"/>
              <a:buNone/>
            </a:pPr>
            <a:r>
              <a:rPr lang="en-US" sz="3600"/>
              <a:t>C. Vàng bạc, châu báu.</a:t>
            </a:r>
            <a:endParaRPr sz="3600" b="0"/>
          </a:p>
          <a:p>
            <a:pPr marL="0" lvl="0" indent="0" algn="l" rtl="0">
              <a:lnSpc>
                <a:spcPct val="160000"/>
              </a:lnSpc>
              <a:spcBef>
                <a:spcPts val="1000"/>
              </a:spcBef>
              <a:spcAft>
                <a:spcPts val="0"/>
              </a:spcAft>
              <a:buClr>
                <a:schemeClr val="dk1"/>
              </a:buClr>
              <a:buSzPct val="100000"/>
              <a:buNone/>
            </a:pPr>
            <a:r>
              <a:rPr lang="en-US" sz="3600"/>
              <a:t>D. Lúa gạo.</a:t>
            </a:r>
            <a:endParaRPr sz="3600" b="0"/>
          </a:p>
          <a:p>
            <a:pPr marL="0" lvl="0" indent="0" algn="l" rtl="0">
              <a:lnSpc>
                <a:spcPct val="160000"/>
              </a:lnSpc>
              <a:spcBef>
                <a:spcPts val="1000"/>
              </a:spcBef>
              <a:spcAft>
                <a:spcPts val="0"/>
              </a:spcAft>
              <a:buClr>
                <a:schemeClr val="dk1"/>
              </a:buClr>
              <a:buSzPct val="100000"/>
              <a:buNone/>
            </a:pPr>
            <a:endParaRPr sz="3600"/>
          </a:p>
        </p:txBody>
      </p:sp>
      <p:pic>
        <p:nvPicPr>
          <p:cNvPr id="156" name="Google Shape;156;p9" descr="A picture containing vector graphics&#10;&#10;Description automatically generated"/>
          <p:cNvPicPr preferRelativeResize="0"/>
          <p:nvPr/>
        </p:nvPicPr>
        <p:blipFill rotWithShape="1">
          <a:blip r:embed="rId3">
            <a:alphaModFix/>
          </a:blip>
          <a:srcRect/>
          <a:stretch/>
        </p:blipFill>
        <p:spPr>
          <a:xfrm>
            <a:off x="4532728" y="5351633"/>
            <a:ext cx="1028700" cy="102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5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5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5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500"/>
                                        <p:tgtEl>
                                          <p:spTgt spid="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animEffect transition="in" filter="fade">
                                      <p:cBhvr>
                                        <p:cTn id="27" dur="500"/>
                                        <p:tgtEl>
                                          <p:spTgt spid="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fade">
                                      <p:cBhvr>
                                        <p:cTn id="3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body" idx="1"/>
          </p:nvPr>
        </p:nvSpPr>
        <p:spPr>
          <a:xfrm>
            <a:off x="303627" y="422030"/>
            <a:ext cx="11597640" cy="5894363"/>
          </a:xfrm>
          <a:prstGeom prst="rect">
            <a:avLst/>
          </a:prstGeom>
          <a:solidFill>
            <a:srgbClr val="F2F2F2"/>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t>Câu 6.</a:t>
            </a:r>
            <a:r>
              <a:rPr lang="en-US"/>
              <a:t> Các công đoạn làm bánh chưng của Lang Liêu trong truyền thuyết Bánh chưng, bánh giầy là:</a:t>
            </a:r>
            <a:endParaRPr b="0"/>
          </a:p>
          <a:p>
            <a:pPr marL="0" lvl="0" indent="0" algn="l" rtl="0">
              <a:lnSpc>
                <a:spcPct val="90000"/>
              </a:lnSpc>
              <a:spcBef>
                <a:spcPts val="1000"/>
              </a:spcBef>
              <a:spcAft>
                <a:spcPts val="0"/>
              </a:spcAft>
              <a:buClr>
                <a:schemeClr val="dk1"/>
              </a:buClr>
              <a:buSzPts val="2800"/>
              <a:buNone/>
            </a:pPr>
            <a:r>
              <a:rPr lang="en-US"/>
              <a:t>1. Nấu bánh qua một ngày một đêm cho chín nhừ.</a:t>
            </a:r>
            <a:endParaRPr b="0"/>
          </a:p>
          <a:p>
            <a:pPr marL="0" lvl="0" indent="0" algn="l" rtl="0">
              <a:lnSpc>
                <a:spcPct val="90000"/>
              </a:lnSpc>
              <a:spcBef>
                <a:spcPts val="1000"/>
              </a:spcBef>
              <a:spcAft>
                <a:spcPts val="0"/>
              </a:spcAft>
              <a:buClr>
                <a:schemeClr val="dk1"/>
              </a:buClr>
              <a:buSzPts val="2800"/>
              <a:buNone/>
            </a:pPr>
            <a:r>
              <a:rPr lang="en-US"/>
              <a:t>2. Chọn thứ gạo nếp thơm lừng, hạt trắng và tròn, sau đó đem vo sạch.</a:t>
            </a:r>
            <a:endParaRPr b="0"/>
          </a:p>
          <a:p>
            <a:pPr marL="0" lvl="0" indent="0" algn="l" rtl="0">
              <a:lnSpc>
                <a:spcPct val="90000"/>
              </a:lnSpc>
              <a:spcBef>
                <a:spcPts val="1000"/>
              </a:spcBef>
              <a:spcAft>
                <a:spcPts val="0"/>
              </a:spcAft>
              <a:buClr>
                <a:schemeClr val="dk1"/>
              </a:buClr>
              <a:buSzPts val="2800"/>
              <a:buNone/>
            </a:pPr>
            <a:r>
              <a:rPr lang="en-US"/>
              <a:t>3. Dùng lá dong trong vườn gói thành hình vuông.</a:t>
            </a:r>
            <a:endParaRPr b="0"/>
          </a:p>
          <a:p>
            <a:pPr marL="0" lvl="0" indent="0" algn="l" rtl="0">
              <a:lnSpc>
                <a:spcPct val="90000"/>
              </a:lnSpc>
              <a:spcBef>
                <a:spcPts val="1000"/>
              </a:spcBef>
              <a:spcAft>
                <a:spcPts val="0"/>
              </a:spcAft>
              <a:buClr>
                <a:schemeClr val="dk1"/>
              </a:buClr>
              <a:buSzPts val="2800"/>
              <a:buNone/>
            </a:pPr>
            <a:r>
              <a:rPr lang="en-US"/>
              <a:t>4. Lấy đậu xanh, thịt lợn làm nhân bánh.</a:t>
            </a:r>
            <a:endParaRPr b="0"/>
          </a:p>
          <a:p>
            <a:pPr marL="0" lvl="0" indent="0" algn="l" rtl="0">
              <a:lnSpc>
                <a:spcPct val="90000"/>
              </a:lnSpc>
              <a:spcBef>
                <a:spcPts val="1000"/>
              </a:spcBef>
              <a:spcAft>
                <a:spcPts val="0"/>
              </a:spcAft>
              <a:buClr>
                <a:schemeClr val="dk1"/>
              </a:buClr>
              <a:buSzPts val="2800"/>
              <a:buNone/>
            </a:pPr>
            <a:r>
              <a:rPr lang="en-US" b="1"/>
              <a:t>Hãy sắp xếp các công đoạn trên theo thứ tự trong truyền thuyết:</a:t>
            </a:r>
            <a:endParaRPr b="0"/>
          </a:p>
          <a:p>
            <a:pPr marL="0" lvl="0" indent="0" algn="l" rtl="0">
              <a:lnSpc>
                <a:spcPct val="90000"/>
              </a:lnSpc>
              <a:spcBef>
                <a:spcPts val="1000"/>
              </a:spcBef>
              <a:spcAft>
                <a:spcPts val="0"/>
              </a:spcAft>
              <a:buClr>
                <a:schemeClr val="dk1"/>
              </a:buClr>
              <a:buSzPts val="2800"/>
              <a:buNone/>
            </a:pPr>
            <a:r>
              <a:rPr lang="en-US"/>
              <a:t>		A. (2) - (4) - (3) - (1).</a:t>
            </a:r>
            <a:endParaRPr b="0"/>
          </a:p>
          <a:p>
            <a:pPr marL="0" lvl="0" indent="0" algn="l" rtl="0">
              <a:lnSpc>
                <a:spcPct val="90000"/>
              </a:lnSpc>
              <a:spcBef>
                <a:spcPts val="1000"/>
              </a:spcBef>
              <a:spcAft>
                <a:spcPts val="0"/>
              </a:spcAft>
              <a:buClr>
                <a:schemeClr val="dk1"/>
              </a:buClr>
              <a:buSzPts val="2800"/>
              <a:buNone/>
            </a:pPr>
            <a:r>
              <a:rPr lang="en-US"/>
              <a:t>		B. (2) - (3) - (4) - (1).</a:t>
            </a:r>
            <a:endParaRPr b="0"/>
          </a:p>
          <a:p>
            <a:pPr marL="0" lvl="0" indent="0" algn="l" rtl="0">
              <a:lnSpc>
                <a:spcPct val="90000"/>
              </a:lnSpc>
              <a:spcBef>
                <a:spcPts val="1000"/>
              </a:spcBef>
              <a:spcAft>
                <a:spcPts val="0"/>
              </a:spcAft>
              <a:buClr>
                <a:schemeClr val="dk1"/>
              </a:buClr>
              <a:buSzPts val="2800"/>
              <a:buNone/>
            </a:pPr>
            <a:r>
              <a:rPr lang="en-US"/>
              <a:t>		C. (2) - (4) - (1) - (3).</a:t>
            </a:r>
            <a:endParaRPr b="0"/>
          </a:p>
          <a:p>
            <a:pPr marL="0" lvl="0" indent="0" algn="l" rtl="0">
              <a:lnSpc>
                <a:spcPct val="90000"/>
              </a:lnSpc>
              <a:spcBef>
                <a:spcPts val="1000"/>
              </a:spcBef>
              <a:spcAft>
                <a:spcPts val="0"/>
              </a:spcAft>
              <a:buClr>
                <a:schemeClr val="dk1"/>
              </a:buClr>
              <a:buSzPts val="2800"/>
              <a:buNone/>
            </a:pPr>
            <a:r>
              <a:rPr lang="en-US"/>
              <a:t>		D. (2) - (1) - (4) - (3).</a:t>
            </a:r>
            <a:endParaRPr b="0"/>
          </a:p>
          <a:p>
            <a:pPr marL="0" lvl="0" indent="0" algn="l" rtl="0">
              <a:lnSpc>
                <a:spcPct val="90000"/>
              </a:lnSpc>
              <a:spcBef>
                <a:spcPts val="1000"/>
              </a:spcBef>
              <a:spcAft>
                <a:spcPts val="0"/>
              </a:spcAft>
              <a:buClr>
                <a:schemeClr val="dk1"/>
              </a:buClr>
              <a:buSzPts val="2800"/>
              <a:buNone/>
            </a:pPr>
            <a:r>
              <a:rPr lang="en-US"/>
              <a:t/>
            </a:r>
            <a:br>
              <a:rPr lang="en-US"/>
            </a:br>
            <a:endParaRPr/>
          </a:p>
        </p:txBody>
      </p:sp>
      <p:pic>
        <p:nvPicPr>
          <p:cNvPr id="162" name="Google Shape;162;p10" descr="A picture containing clipart&#10;&#10;Description automatically generated"/>
          <p:cNvPicPr preferRelativeResize="0"/>
          <p:nvPr/>
        </p:nvPicPr>
        <p:blipFill rotWithShape="1">
          <a:blip r:embed="rId3">
            <a:alphaModFix/>
          </a:blip>
          <a:srcRect/>
          <a:stretch/>
        </p:blipFill>
        <p:spPr>
          <a:xfrm>
            <a:off x="1981200" y="3762375"/>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chemeClr val="dk1"/>
              </a:buClr>
              <a:buSzPct val="100000"/>
              <a:buFont typeface="Calibri"/>
              <a:buNone/>
            </a:pPr>
            <a:r>
              <a:rPr lang="en-US" sz="3600" b="1">
                <a:latin typeface="Calibri"/>
                <a:ea typeface="Calibri"/>
                <a:cs typeface="Calibri"/>
                <a:sym typeface="Calibri"/>
              </a:rPr>
              <a:t>Câu 7.</a:t>
            </a:r>
            <a:r>
              <a:rPr lang="en-US" sz="3600">
                <a:latin typeface="Calibri"/>
                <a:ea typeface="Calibri"/>
                <a:cs typeface="Calibri"/>
                <a:sym typeface="Calibri"/>
              </a:rPr>
              <a:t> Câu nào sau đây trong truyền thuyết Bánh chưng, bánh giầy </a:t>
            </a:r>
            <a:r>
              <a:rPr lang="en-US" sz="3600" u="sng">
                <a:latin typeface="Calibri"/>
                <a:ea typeface="Calibri"/>
                <a:cs typeface="Calibri"/>
                <a:sym typeface="Calibri"/>
              </a:rPr>
              <a:t>không</a:t>
            </a:r>
            <a:r>
              <a:rPr lang="en-US" sz="3600">
                <a:latin typeface="Calibri"/>
                <a:ea typeface="Calibri"/>
                <a:cs typeface="Calibri"/>
                <a:sym typeface="Calibri"/>
              </a:rPr>
              <a:t> nói về hoàng tử Lang Liêu?</a:t>
            </a:r>
            <a:r>
              <a:rPr lang="en-US" sz="3600" b="0">
                <a:latin typeface="Calibri"/>
                <a:ea typeface="Calibri"/>
                <a:cs typeface="Calibri"/>
                <a:sym typeface="Calibri"/>
              </a:rPr>
              <a:t/>
            </a:r>
            <a:br>
              <a:rPr lang="en-US" sz="3600" b="0">
                <a:latin typeface="Calibri"/>
                <a:ea typeface="Calibri"/>
                <a:cs typeface="Calibri"/>
                <a:sym typeface="Calibri"/>
              </a:rPr>
            </a:br>
            <a:endParaRPr sz="3600">
              <a:latin typeface="Calibri"/>
              <a:ea typeface="Calibri"/>
              <a:cs typeface="Calibri"/>
              <a:sym typeface="Calibri"/>
            </a:endParaRPr>
          </a:p>
        </p:txBody>
      </p:sp>
      <p:sp>
        <p:nvSpPr>
          <p:cNvPr id="168" name="Google Shape;168;p11"/>
          <p:cNvSpPr txBox="1">
            <a:spLocks noGrp="1"/>
          </p:cNvSpPr>
          <p:nvPr>
            <p:ph type="body" idx="1"/>
          </p:nvPr>
        </p:nvSpPr>
        <p:spPr>
          <a:xfrm>
            <a:off x="454855" y="1690688"/>
            <a:ext cx="11282289" cy="4800258"/>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3200"/>
              <a:buNone/>
            </a:pPr>
            <a:r>
              <a:rPr lang="en-US" sz="3200" dirty="0"/>
              <a:t>A. </a:t>
            </a:r>
            <a:r>
              <a:rPr lang="en-US" sz="3200" dirty="0" err="1"/>
              <a:t>Là</a:t>
            </a:r>
            <a:r>
              <a:rPr lang="en-US" sz="3200" dirty="0"/>
              <a:t> con </a:t>
            </a:r>
            <a:r>
              <a:rPr lang="en-US" sz="3200" dirty="0" err="1"/>
              <a:t>thứ</a:t>
            </a:r>
            <a:r>
              <a:rPr lang="en-US" sz="3200" dirty="0"/>
              <a:t> </a:t>
            </a:r>
            <a:r>
              <a:rPr lang="en-US" sz="3200" dirty="0" err="1"/>
              <a:t>mười</a:t>
            </a:r>
            <a:r>
              <a:rPr lang="en-US" sz="3200" dirty="0"/>
              <a:t> </a:t>
            </a:r>
            <a:r>
              <a:rPr lang="en-US" sz="3200" dirty="0" err="1"/>
              <a:t>tám</a:t>
            </a:r>
            <a:r>
              <a:rPr lang="en-US" sz="3200" dirty="0"/>
              <a:t> </a:t>
            </a:r>
            <a:r>
              <a:rPr lang="en-US" sz="3200" dirty="0" err="1"/>
              <a:t>của</a:t>
            </a:r>
            <a:r>
              <a:rPr lang="en-US" sz="3200" dirty="0"/>
              <a:t> </a:t>
            </a:r>
            <a:r>
              <a:rPr lang="en-US" sz="3200" dirty="0" err="1"/>
              <a:t>Hùng</a:t>
            </a:r>
            <a:r>
              <a:rPr lang="en-US" sz="3200" dirty="0"/>
              <a:t> </a:t>
            </a:r>
            <a:r>
              <a:rPr lang="en-US" sz="3200" dirty="0" err="1"/>
              <a:t>Vương</a:t>
            </a:r>
            <a:r>
              <a:rPr lang="en-US" sz="3200" dirty="0"/>
              <a:t>.</a:t>
            </a:r>
            <a:endParaRPr sz="3200" b="0" dirty="0"/>
          </a:p>
          <a:p>
            <a:pPr marL="0" lvl="0" indent="0" algn="l" rtl="0">
              <a:lnSpc>
                <a:spcPct val="150000"/>
              </a:lnSpc>
              <a:spcBef>
                <a:spcPts val="1000"/>
              </a:spcBef>
              <a:spcAft>
                <a:spcPts val="0"/>
              </a:spcAft>
              <a:buClr>
                <a:schemeClr val="dk1"/>
              </a:buClr>
              <a:buSzPts val="3200"/>
              <a:buNone/>
            </a:pPr>
            <a:r>
              <a:rPr lang="en-US" sz="3200" dirty="0"/>
              <a:t>B. </a:t>
            </a:r>
            <a:r>
              <a:rPr lang="en-US" sz="3200" dirty="0" err="1"/>
              <a:t>Có</a:t>
            </a:r>
            <a:r>
              <a:rPr lang="en-US" sz="3200" dirty="0"/>
              <a:t> </a:t>
            </a:r>
            <a:r>
              <a:rPr lang="en-US" sz="3200" dirty="0" err="1"/>
              <a:t>mẹ</a:t>
            </a:r>
            <a:r>
              <a:rPr lang="en-US" sz="3200" dirty="0"/>
              <a:t> </a:t>
            </a:r>
            <a:r>
              <a:rPr lang="en-US" sz="3200" dirty="0" err="1"/>
              <a:t>là</a:t>
            </a:r>
            <a:r>
              <a:rPr lang="en-US" sz="3200" dirty="0"/>
              <a:t> </a:t>
            </a:r>
            <a:r>
              <a:rPr lang="en-US" sz="3200" dirty="0" err="1"/>
              <a:t>người</a:t>
            </a:r>
            <a:r>
              <a:rPr lang="en-US" sz="3200" dirty="0"/>
              <a:t> </a:t>
            </a:r>
            <a:r>
              <a:rPr lang="en-US" sz="3200" dirty="0" err="1"/>
              <a:t>được</a:t>
            </a:r>
            <a:r>
              <a:rPr lang="en-US" sz="3200" dirty="0"/>
              <a:t> </a:t>
            </a:r>
            <a:r>
              <a:rPr lang="en-US" sz="3200" dirty="0" err="1"/>
              <a:t>vua</a:t>
            </a:r>
            <a:r>
              <a:rPr lang="en-US" sz="3200" dirty="0"/>
              <a:t> cha </a:t>
            </a:r>
            <a:r>
              <a:rPr lang="en-US" sz="3200" dirty="0" err="1"/>
              <a:t>yêu</a:t>
            </a:r>
            <a:r>
              <a:rPr lang="en-US" sz="3200" dirty="0"/>
              <a:t> </a:t>
            </a:r>
            <a:r>
              <a:rPr lang="en-US" sz="3200" dirty="0" err="1"/>
              <a:t>thương</a:t>
            </a:r>
            <a:r>
              <a:rPr lang="en-US" sz="3200" dirty="0"/>
              <a:t> </a:t>
            </a:r>
            <a:r>
              <a:rPr lang="en-US" sz="3200" dirty="0" err="1"/>
              <a:t>và</a:t>
            </a:r>
            <a:r>
              <a:rPr lang="en-US" sz="3200" dirty="0"/>
              <a:t> </a:t>
            </a:r>
            <a:r>
              <a:rPr lang="en-US" sz="3200" dirty="0" err="1"/>
              <a:t>sủng</a:t>
            </a:r>
            <a:r>
              <a:rPr lang="en-US" sz="3200" dirty="0"/>
              <a:t> </a:t>
            </a:r>
            <a:r>
              <a:rPr lang="en-US" sz="3200" dirty="0" err="1"/>
              <a:t>ái</a:t>
            </a:r>
            <a:r>
              <a:rPr lang="en-US" sz="3200" dirty="0"/>
              <a:t> </a:t>
            </a:r>
            <a:r>
              <a:rPr lang="en-US" sz="3200" dirty="0" err="1"/>
              <a:t>nhất</a:t>
            </a:r>
            <a:r>
              <a:rPr lang="en-US" sz="3200" dirty="0"/>
              <a:t>.</a:t>
            </a:r>
            <a:endParaRPr sz="3200" b="0" dirty="0"/>
          </a:p>
          <a:p>
            <a:pPr marL="0" lvl="0" indent="0" algn="l" rtl="0">
              <a:lnSpc>
                <a:spcPct val="150000"/>
              </a:lnSpc>
              <a:spcBef>
                <a:spcPts val="1000"/>
              </a:spcBef>
              <a:spcAft>
                <a:spcPts val="0"/>
              </a:spcAft>
              <a:buClr>
                <a:schemeClr val="dk1"/>
              </a:buClr>
              <a:buSzPts val="3200"/>
              <a:buNone/>
            </a:pPr>
            <a:r>
              <a:rPr lang="en-US" sz="3200" dirty="0"/>
              <a:t>C. </a:t>
            </a:r>
            <a:r>
              <a:rPr lang="en-US" sz="3200" dirty="0" err="1"/>
              <a:t>Là</a:t>
            </a:r>
            <a:r>
              <a:rPr lang="en-US" sz="3200" dirty="0"/>
              <a:t> </a:t>
            </a:r>
            <a:r>
              <a:rPr lang="en-US" sz="3200" dirty="0" err="1"/>
              <a:t>người</a:t>
            </a:r>
            <a:r>
              <a:rPr lang="en-US" sz="3200" dirty="0"/>
              <a:t> </a:t>
            </a:r>
            <a:r>
              <a:rPr lang="en-US" sz="3200" dirty="0" err="1"/>
              <a:t>chăm</a:t>
            </a:r>
            <a:r>
              <a:rPr lang="en-US" sz="3200" dirty="0"/>
              <a:t> lo </a:t>
            </a:r>
            <a:r>
              <a:rPr lang="en-US" sz="3200" dirty="0" err="1"/>
              <a:t>việc</a:t>
            </a:r>
            <a:r>
              <a:rPr lang="en-US" sz="3200" dirty="0"/>
              <a:t> </a:t>
            </a:r>
            <a:r>
              <a:rPr lang="en-US" sz="3200" dirty="0" err="1"/>
              <a:t>đồng</a:t>
            </a:r>
            <a:r>
              <a:rPr lang="en-US" sz="3200" dirty="0"/>
              <a:t> </a:t>
            </a:r>
            <a:r>
              <a:rPr lang="en-US" sz="3200" dirty="0" err="1"/>
              <a:t>áng</a:t>
            </a:r>
            <a:r>
              <a:rPr lang="en-US" sz="3200" dirty="0"/>
              <a:t>, </a:t>
            </a:r>
            <a:r>
              <a:rPr lang="en-US" sz="3200" dirty="0" err="1"/>
              <a:t>quanh</a:t>
            </a:r>
            <a:r>
              <a:rPr lang="en-US" sz="3200" dirty="0"/>
              <a:t> </a:t>
            </a:r>
            <a:r>
              <a:rPr lang="en-US" sz="3200" dirty="0" err="1"/>
              <a:t>năm</a:t>
            </a:r>
            <a:r>
              <a:rPr lang="en-US" sz="3200" dirty="0"/>
              <a:t> </a:t>
            </a:r>
            <a:r>
              <a:rPr lang="en-US" sz="3200" dirty="0" err="1"/>
              <a:t>suốt</a:t>
            </a:r>
            <a:r>
              <a:rPr lang="en-US" sz="3200" dirty="0"/>
              <a:t> </a:t>
            </a:r>
            <a:r>
              <a:rPr lang="en-US" sz="3200" dirty="0" err="1"/>
              <a:t>tháng</a:t>
            </a:r>
            <a:r>
              <a:rPr lang="en-US" sz="3200" dirty="0"/>
              <a:t> lo </a:t>
            </a:r>
            <a:r>
              <a:rPr lang="en-US" sz="3200" dirty="0" err="1"/>
              <a:t>việc</a:t>
            </a:r>
            <a:r>
              <a:rPr lang="en-US" sz="3200" dirty="0"/>
              <a:t> </a:t>
            </a:r>
            <a:r>
              <a:rPr lang="en-US" sz="3200" dirty="0" err="1"/>
              <a:t>trồng</a:t>
            </a:r>
            <a:r>
              <a:rPr lang="en-US" sz="3200" dirty="0"/>
              <a:t> </a:t>
            </a:r>
            <a:r>
              <a:rPr lang="en-US" sz="3200" dirty="0" err="1"/>
              <a:t>lúa</a:t>
            </a:r>
            <a:r>
              <a:rPr lang="en-US" sz="3200" dirty="0"/>
              <a:t>, </a:t>
            </a:r>
            <a:r>
              <a:rPr lang="en-US" sz="3200" dirty="0" err="1"/>
              <a:t>trồng</a:t>
            </a:r>
            <a:r>
              <a:rPr lang="en-US" sz="3200" dirty="0"/>
              <a:t> </a:t>
            </a:r>
            <a:r>
              <a:rPr lang="en-US" sz="3200" dirty="0" err="1"/>
              <a:t>khoai</a:t>
            </a:r>
            <a:r>
              <a:rPr lang="en-US" sz="3200" dirty="0"/>
              <a:t>.</a:t>
            </a:r>
            <a:endParaRPr sz="3200" b="0" dirty="0"/>
          </a:p>
          <a:p>
            <a:pPr marL="0" lvl="0" indent="0" algn="l" rtl="0">
              <a:lnSpc>
                <a:spcPct val="150000"/>
              </a:lnSpc>
              <a:spcBef>
                <a:spcPts val="1000"/>
              </a:spcBef>
              <a:spcAft>
                <a:spcPts val="0"/>
              </a:spcAft>
              <a:buClr>
                <a:schemeClr val="dk1"/>
              </a:buClr>
              <a:buSzPts val="3200"/>
              <a:buNone/>
            </a:pPr>
            <a:r>
              <a:rPr lang="en-US" sz="3200" dirty="0"/>
              <a:t>D. </a:t>
            </a:r>
            <a:r>
              <a:rPr lang="en-US" sz="3200" dirty="0" err="1"/>
              <a:t>Có</a:t>
            </a:r>
            <a:r>
              <a:rPr lang="en-US" sz="3200" dirty="0"/>
              <a:t> </a:t>
            </a:r>
            <a:r>
              <a:rPr lang="en-US" sz="3200" dirty="0" err="1"/>
              <a:t>cuộc</a:t>
            </a:r>
            <a:r>
              <a:rPr lang="en-US" sz="3200" dirty="0"/>
              <a:t> </a:t>
            </a:r>
            <a:r>
              <a:rPr lang="en-US" sz="3200" dirty="0" err="1"/>
              <a:t>sống</a:t>
            </a:r>
            <a:r>
              <a:rPr lang="en-US" sz="3200" dirty="0"/>
              <a:t> </a:t>
            </a:r>
            <a:r>
              <a:rPr lang="en-US" sz="3200" dirty="0" err="1"/>
              <a:t>rất</a:t>
            </a:r>
            <a:r>
              <a:rPr lang="en-US" sz="3200" dirty="0"/>
              <a:t> </a:t>
            </a:r>
            <a:r>
              <a:rPr lang="en-US" sz="3200" dirty="0" err="1"/>
              <a:t>nghèo</a:t>
            </a:r>
            <a:r>
              <a:rPr lang="en-US" sz="3200" dirty="0"/>
              <a:t> </a:t>
            </a:r>
            <a:r>
              <a:rPr lang="en-US" sz="3200" dirty="0" err="1"/>
              <a:t>khổ</a:t>
            </a:r>
            <a:r>
              <a:rPr lang="en-US" sz="3200" dirty="0"/>
              <a:t> </a:t>
            </a:r>
            <a:r>
              <a:rPr lang="en-US" sz="3200" dirty="0" err="1"/>
              <a:t>và</a:t>
            </a:r>
            <a:r>
              <a:rPr lang="en-US" sz="3200" dirty="0"/>
              <a:t> </a:t>
            </a:r>
            <a:r>
              <a:rPr lang="en-US" sz="3200" dirty="0" err="1"/>
              <a:t>đạm</a:t>
            </a:r>
            <a:r>
              <a:rPr lang="en-US" sz="3200" dirty="0"/>
              <a:t> </a:t>
            </a:r>
            <a:r>
              <a:rPr lang="en-US" sz="3200" dirty="0" err="1"/>
              <a:t>bạc</a:t>
            </a:r>
            <a:r>
              <a:rPr lang="en-US" sz="3200" dirty="0"/>
              <a:t>.</a:t>
            </a:r>
            <a:endParaRPr sz="3200" b="0" dirty="0"/>
          </a:p>
          <a:p>
            <a:pPr marL="0" lvl="0" indent="0" algn="l" rtl="0">
              <a:lnSpc>
                <a:spcPct val="150000"/>
              </a:lnSpc>
              <a:spcBef>
                <a:spcPts val="1000"/>
              </a:spcBef>
              <a:spcAft>
                <a:spcPts val="0"/>
              </a:spcAft>
              <a:buClr>
                <a:schemeClr val="dk1"/>
              </a:buClr>
              <a:buSzPts val="3200"/>
              <a:buNone/>
            </a:pPr>
            <a:r>
              <a:rPr lang="en-US" sz="3200" dirty="0"/>
              <a:t/>
            </a:r>
            <a:br>
              <a:rPr lang="en-US" sz="3200" dirty="0"/>
            </a:br>
            <a:endParaRPr sz="3200" dirty="0"/>
          </a:p>
        </p:txBody>
      </p:sp>
      <p:pic>
        <p:nvPicPr>
          <p:cNvPr id="169" name="Google Shape;169;p11"/>
          <p:cNvPicPr preferRelativeResize="0"/>
          <p:nvPr/>
        </p:nvPicPr>
        <p:blipFill rotWithShape="1">
          <a:blip r:embed="rId3">
            <a:alphaModFix/>
          </a:blip>
          <a:srcRect/>
          <a:stretch/>
        </p:blipFill>
        <p:spPr>
          <a:xfrm>
            <a:off x="4345883" y="4031182"/>
            <a:ext cx="1280477" cy="103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13"/>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FF0000"/>
              </a:buClr>
              <a:buSzPts val="4000"/>
              <a:buFont typeface="Calibri"/>
              <a:buNone/>
            </a:pPr>
            <a:r>
              <a:rPr lang="en-US" sz="4000" b="0" i="0">
                <a:solidFill>
                  <a:srgbClr val="FF0000"/>
                </a:solidFill>
                <a:latin typeface="Calibri"/>
                <a:ea typeface="Calibri"/>
                <a:cs typeface="Calibri"/>
                <a:sym typeface="Calibri"/>
              </a:rPr>
              <a:t>​Câu 9: Qua hình thức ra đề của vua, có thể thấy vua là người như </a:t>
            </a:r>
            <a:endParaRPr sz="4000" b="0" i="0">
              <a:solidFill>
                <a:srgbClr val="FF0000"/>
              </a:solidFill>
              <a:latin typeface="Calibri"/>
              <a:ea typeface="Calibri"/>
              <a:cs typeface="Calibri"/>
              <a:sym typeface="Calibri"/>
            </a:endParaRPr>
          </a:p>
          <a:p>
            <a:pPr marL="0" lvl="0" indent="0" algn="l" rtl="0">
              <a:lnSpc>
                <a:spcPct val="150000"/>
              </a:lnSpc>
              <a:spcBef>
                <a:spcPts val="0"/>
              </a:spcBef>
              <a:spcAft>
                <a:spcPts val="0"/>
              </a:spcAft>
              <a:buClr>
                <a:srgbClr val="FF0000"/>
              </a:buClr>
              <a:buSzPts val="4000"/>
              <a:buFont typeface="Calibri"/>
              <a:buNone/>
            </a:pPr>
            <a:r>
              <a:rPr lang="en-US" sz="4000" b="0" i="0">
                <a:solidFill>
                  <a:srgbClr val="FF0000"/>
                </a:solidFill>
                <a:latin typeface="Calibri"/>
                <a:ea typeface="Calibri"/>
                <a:cs typeface="Calibri"/>
                <a:sym typeface="Calibri"/>
              </a:rPr>
              <a:t>thế nào?</a:t>
            </a:r>
            <a:endParaRPr sz="4000">
              <a:solidFill>
                <a:srgbClr val="FF0000"/>
              </a:solidFill>
              <a:latin typeface="Calibri"/>
              <a:ea typeface="Calibri"/>
              <a:cs typeface="Calibri"/>
              <a:sym typeface="Calibri"/>
            </a:endParaRPr>
          </a:p>
        </p:txBody>
      </p:sp>
      <p:sp>
        <p:nvSpPr>
          <p:cNvPr id="197" name="Google Shape;197;p13"/>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8" name="Google Shape;198;p13"/>
          <p:cNvGrpSpPr/>
          <p:nvPr/>
        </p:nvGrpSpPr>
        <p:grpSpPr>
          <a:xfrm>
            <a:off x="4648018" y="640822"/>
            <a:ext cx="6900512" cy="5536140"/>
            <a:chOff x="0" y="0"/>
            <a:chExt cx="6900512" cy="5536140"/>
          </a:xfrm>
        </p:grpSpPr>
        <p:cxnSp>
          <p:nvCxnSpPr>
            <p:cNvPr id="199" name="Google Shape;199;p13"/>
            <p:cNvCxnSpPr/>
            <p:nvPr/>
          </p:nvCxnSpPr>
          <p:spPr>
            <a:xfrm>
              <a:off x="0" y="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00" name="Google Shape;200;p13"/>
            <p:cNvSpPr/>
            <p:nvPr/>
          </p:nvSpPr>
          <p:spPr>
            <a:xfrm>
              <a:off x="0" y="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txBox="1"/>
            <p:nvPr/>
          </p:nvSpPr>
          <p:spPr>
            <a:xfrm>
              <a:off x="0" y="0"/>
              <a:ext cx="6900512" cy="1384035"/>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A. Vua thông minh, sáng suốt, coi trọng thứ bậc.</a:t>
              </a:r>
              <a:endParaRPr sz="3000" b="0" i="0" u="none" strike="noStrike" cap="none">
                <a:solidFill>
                  <a:schemeClr val="dk1"/>
                </a:solidFill>
                <a:latin typeface="Calibri"/>
                <a:ea typeface="Calibri"/>
                <a:cs typeface="Calibri"/>
                <a:sym typeface="Calibri"/>
              </a:endParaRPr>
            </a:p>
          </p:txBody>
        </p:sp>
        <p:cxnSp>
          <p:nvCxnSpPr>
            <p:cNvPr id="202" name="Google Shape;202;p13"/>
            <p:cNvCxnSpPr/>
            <p:nvPr/>
          </p:nvCxnSpPr>
          <p:spPr>
            <a:xfrm>
              <a:off x="0" y="1384035"/>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03" name="Google Shape;203;p13"/>
            <p:cNvSpPr/>
            <p:nvPr/>
          </p:nvSpPr>
          <p:spPr>
            <a:xfrm>
              <a:off x="0" y="138403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txBox="1"/>
            <p:nvPr/>
          </p:nvSpPr>
          <p:spPr>
            <a:xfrm>
              <a:off x="0" y="1384035"/>
              <a:ext cx="6900512" cy="1384035"/>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B. Vua sáng suốt, công minh, coi trọng người tài chứ không coi trọng thứ bậc.</a:t>
              </a:r>
              <a:endParaRPr sz="3000" b="0" i="0" u="none" strike="noStrike" cap="none">
                <a:solidFill>
                  <a:schemeClr val="dk1"/>
                </a:solidFill>
                <a:latin typeface="Calibri"/>
                <a:ea typeface="Calibri"/>
                <a:cs typeface="Calibri"/>
                <a:sym typeface="Calibri"/>
              </a:endParaRPr>
            </a:p>
          </p:txBody>
        </p:sp>
        <p:cxnSp>
          <p:nvCxnSpPr>
            <p:cNvPr id="205" name="Google Shape;205;p13"/>
            <p:cNvCxnSpPr/>
            <p:nvPr/>
          </p:nvCxnSpPr>
          <p:spPr>
            <a:xfrm>
              <a:off x="0" y="276807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06" name="Google Shape;206;p13"/>
            <p:cNvSpPr/>
            <p:nvPr/>
          </p:nvSpPr>
          <p:spPr>
            <a:xfrm>
              <a:off x="0" y="276807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txBox="1"/>
            <p:nvPr/>
          </p:nvSpPr>
          <p:spPr>
            <a:xfrm>
              <a:off x="0" y="2768070"/>
              <a:ext cx="6900512" cy="1384035"/>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C. Vua anh hùng, bất khuất.</a:t>
              </a:r>
              <a:endParaRPr sz="3000" b="0" i="0" u="none" strike="noStrike" cap="none">
                <a:solidFill>
                  <a:schemeClr val="dk1"/>
                </a:solidFill>
                <a:latin typeface="Calibri"/>
                <a:ea typeface="Calibri"/>
                <a:cs typeface="Calibri"/>
                <a:sym typeface="Calibri"/>
              </a:endParaRPr>
            </a:p>
          </p:txBody>
        </p:sp>
        <p:cxnSp>
          <p:nvCxnSpPr>
            <p:cNvPr id="208" name="Google Shape;208;p13"/>
            <p:cNvCxnSpPr/>
            <p:nvPr/>
          </p:nvCxnSpPr>
          <p:spPr>
            <a:xfrm>
              <a:off x="0" y="4152105"/>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09" name="Google Shape;209;p13"/>
            <p:cNvSpPr/>
            <p:nvPr/>
          </p:nvSpPr>
          <p:spPr>
            <a:xfrm>
              <a:off x="0" y="415210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txBox="1"/>
            <p:nvPr/>
          </p:nvSpPr>
          <p:spPr>
            <a:xfrm>
              <a:off x="0" y="4152105"/>
              <a:ext cx="6900512" cy="1384035"/>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D. Vua coi trọng thứ bậc nên có phần thiên vị trưởng bối.</a:t>
              </a:r>
              <a:endParaRPr sz="3000" b="0" i="0" u="none" strike="noStrike" cap="none">
                <a:solidFill>
                  <a:schemeClr val="dk1"/>
                </a:solidFill>
                <a:latin typeface="Calibri"/>
                <a:ea typeface="Calibri"/>
                <a:cs typeface="Calibri"/>
                <a:sym typeface="Calibri"/>
              </a:endParaRPr>
            </a:p>
          </p:txBody>
        </p:sp>
      </p:grpSp>
      <p:pic>
        <p:nvPicPr>
          <p:cNvPr id="211" name="Google Shape;211;p13"/>
          <p:cNvPicPr preferRelativeResize="0"/>
          <p:nvPr/>
        </p:nvPicPr>
        <p:blipFill rotWithShape="1">
          <a:blip r:embed="rId3">
            <a:alphaModFix/>
          </a:blip>
          <a:srcRect/>
          <a:stretch/>
        </p:blipFill>
        <p:spPr>
          <a:xfrm>
            <a:off x="10722504" y="2479510"/>
            <a:ext cx="1146237" cy="9293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body" idx="1"/>
          </p:nvPr>
        </p:nvSpPr>
        <p:spPr>
          <a:xfrm>
            <a:off x="753794" y="418855"/>
            <a:ext cx="11063068" cy="6010080"/>
          </a:xfrm>
          <a:prstGeom prst="rect">
            <a:avLst/>
          </a:prstGeom>
          <a:solidFill>
            <a:srgbClr val="F2F2F2"/>
          </a:solid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sz="3200" b="1" dirty="0" err="1">
                <a:latin typeface="Arial"/>
                <a:ea typeface="Arial"/>
                <a:cs typeface="Arial"/>
                <a:sym typeface="Arial"/>
              </a:rPr>
              <a:t>Câu</a:t>
            </a:r>
            <a:r>
              <a:rPr lang="en-US" sz="3200" b="1" dirty="0">
                <a:latin typeface="Arial"/>
                <a:ea typeface="Arial"/>
                <a:cs typeface="Arial"/>
                <a:sym typeface="Arial"/>
              </a:rPr>
              <a:t> 10:</a:t>
            </a:r>
            <a:r>
              <a:rPr lang="en-US" sz="3200" dirty="0">
                <a:latin typeface="Arial"/>
                <a:ea typeface="Arial"/>
                <a:cs typeface="Arial"/>
                <a:sym typeface="Arial"/>
              </a:rPr>
              <a:t> </a:t>
            </a:r>
            <a:r>
              <a:rPr lang="en-US" sz="3200" dirty="0" err="1">
                <a:latin typeface="Arial"/>
                <a:ea typeface="Arial"/>
                <a:cs typeface="Arial"/>
                <a:sym typeface="Arial"/>
              </a:rPr>
              <a:t>Sắp</a:t>
            </a:r>
            <a:r>
              <a:rPr lang="en-US" sz="3200" dirty="0">
                <a:latin typeface="Arial"/>
                <a:ea typeface="Arial"/>
                <a:cs typeface="Arial"/>
                <a:sym typeface="Arial"/>
              </a:rPr>
              <a:t> </a:t>
            </a:r>
            <a:r>
              <a:rPr lang="en-US" sz="3200" dirty="0" err="1">
                <a:latin typeface="Arial"/>
                <a:ea typeface="Arial"/>
                <a:cs typeface="Arial"/>
                <a:sym typeface="Arial"/>
              </a:rPr>
              <a:t>xếp</a:t>
            </a:r>
            <a:r>
              <a:rPr lang="en-US" sz="3200" dirty="0">
                <a:latin typeface="Arial"/>
                <a:ea typeface="Arial"/>
                <a:cs typeface="Arial"/>
                <a:sym typeface="Arial"/>
              </a:rPr>
              <a:t> </a:t>
            </a:r>
            <a:r>
              <a:rPr lang="en-US" sz="3200" dirty="0" err="1">
                <a:latin typeface="Arial"/>
                <a:ea typeface="Arial"/>
                <a:cs typeface="Arial"/>
                <a:sym typeface="Arial"/>
              </a:rPr>
              <a:t>các</a:t>
            </a:r>
            <a:r>
              <a:rPr lang="en-US" sz="3200" dirty="0">
                <a:latin typeface="Arial"/>
                <a:ea typeface="Arial"/>
                <a:cs typeface="Arial"/>
                <a:sym typeface="Arial"/>
              </a:rPr>
              <a:t> </a:t>
            </a:r>
            <a:r>
              <a:rPr lang="en-US" sz="3200" dirty="0" err="1">
                <a:latin typeface="Arial"/>
                <a:ea typeface="Arial"/>
                <a:cs typeface="Arial"/>
                <a:sym typeface="Arial"/>
              </a:rPr>
              <a:t>sự</a:t>
            </a:r>
            <a:r>
              <a:rPr lang="en-US" sz="3200" dirty="0">
                <a:latin typeface="Arial"/>
                <a:ea typeface="Arial"/>
                <a:cs typeface="Arial"/>
                <a:sym typeface="Arial"/>
              </a:rPr>
              <a:t> </a:t>
            </a:r>
            <a:r>
              <a:rPr lang="en-US" sz="3200" dirty="0" err="1">
                <a:latin typeface="Arial"/>
                <a:ea typeface="Arial"/>
                <a:cs typeface="Arial"/>
                <a:sym typeface="Arial"/>
              </a:rPr>
              <a:t>kiện</a:t>
            </a:r>
            <a:r>
              <a:rPr lang="en-US" sz="3200" dirty="0">
                <a:latin typeface="Arial"/>
                <a:ea typeface="Arial"/>
                <a:cs typeface="Arial"/>
                <a:sym typeface="Arial"/>
              </a:rPr>
              <a:t> </a:t>
            </a:r>
            <a:r>
              <a:rPr lang="en-US" sz="3200" dirty="0" err="1">
                <a:latin typeface="Arial"/>
                <a:ea typeface="Arial"/>
                <a:cs typeface="Arial"/>
                <a:sym typeface="Arial"/>
              </a:rPr>
              <a:t>theo</a:t>
            </a:r>
            <a:r>
              <a:rPr lang="en-US" sz="3200" dirty="0">
                <a:latin typeface="Arial"/>
                <a:ea typeface="Arial"/>
                <a:cs typeface="Arial"/>
                <a:sym typeface="Arial"/>
              </a:rPr>
              <a:t> </a:t>
            </a:r>
            <a:r>
              <a:rPr lang="en-US" sz="3200" dirty="0" err="1">
                <a:latin typeface="Arial"/>
                <a:ea typeface="Arial"/>
                <a:cs typeface="Arial"/>
                <a:sym typeface="Arial"/>
              </a:rPr>
              <a:t>trình</a:t>
            </a:r>
            <a:r>
              <a:rPr lang="en-US" sz="3200" dirty="0">
                <a:latin typeface="Arial"/>
                <a:ea typeface="Arial"/>
                <a:cs typeface="Arial"/>
                <a:sym typeface="Arial"/>
              </a:rPr>
              <a:t> </a:t>
            </a:r>
            <a:r>
              <a:rPr lang="en-US" sz="3200" dirty="0" err="1">
                <a:latin typeface="Arial"/>
                <a:ea typeface="Arial"/>
                <a:cs typeface="Arial"/>
                <a:sym typeface="Arial"/>
              </a:rPr>
              <a:t>tự</a:t>
            </a:r>
            <a:r>
              <a:rPr lang="en-US" sz="3200" dirty="0">
                <a:latin typeface="Arial"/>
                <a:ea typeface="Arial"/>
                <a:cs typeface="Arial"/>
                <a:sym typeface="Arial"/>
              </a:rPr>
              <a:t> </a:t>
            </a:r>
            <a:r>
              <a:rPr lang="en-US" sz="3200" dirty="0" err="1">
                <a:latin typeface="Arial"/>
                <a:ea typeface="Arial"/>
                <a:cs typeface="Arial"/>
                <a:sym typeface="Arial"/>
              </a:rPr>
              <a:t>xuất</a:t>
            </a:r>
            <a:r>
              <a:rPr lang="en-US" sz="3200" dirty="0">
                <a:latin typeface="Arial"/>
                <a:ea typeface="Arial"/>
                <a:cs typeface="Arial"/>
                <a:sym typeface="Arial"/>
              </a:rPr>
              <a:t> </a:t>
            </a:r>
            <a:r>
              <a:rPr lang="en-US" sz="3200" dirty="0" err="1">
                <a:latin typeface="Arial"/>
                <a:ea typeface="Arial"/>
                <a:cs typeface="Arial"/>
                <a:sym typeface="Arial"/>
              </a:rPr>
              <a:t>hiện</a:t>
            </a:r>
            <a:r>
              <a:rPr lang="en-US" sz="3200" dirty="0">
                <a:latin typeface="Arial"/>
                <a:ea typeface="Arial"/>
                <a:cs typeface="Arial"/>
                <a:sym typeface="Arial"/>
              </a:rPr>
              <a:t> </a:t>
            </a:r>
            <a:r>
              <a:rPr lang="en-US" sz="3200" dirty="0" err="1">
                <a:latin typeface="Arial"/>
                <a:ea typeface="Arial"/>
                <a:cs typeface="Arial"/>
                <a:sym typeface="Arial"/>
              </a:rPr>
              <a:t>của</a:t>
            </a:r>
            <a:r>
              <a:rPr lang="en-US" sz="3200" dirty="0">
                <a:latin typeface="Arial"/>
                <a:ea typeface="Arial"/>
                <a:cs typeface="Arial"/>
                <a:sym typeface="Arial"/>
              </a:rPr>
              <a:t> </a:t>
            </a:r>
            <a:r>
              <a:rPr lang="en-US" sz="3200" dirty="0" err="1">
                <a:latin typeface="Arial"/>
                <a:ea typeface="Arial"/>
                <a:cs typeface="Arial"/>
                <a:sym typeface="Arial"/>
              </a:rPr>
              <a:t>chúng</a:t>
            </a:r>
            <a:r>
              <a:rPr lang="en-US" sz="3200" dirty="0">
                <a:latin typeface="Arial"/>
                <a:ea typeface="Arial"/>
                <a:cs typeface="Arial"/>
                <a:sym typeface="Arial"/>
              </a:rPr>
              <a:t>.</a:t>
            </a:r>
            <a:endParaRPr sz="3200" b="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3200" dirty="0">
                <a:latin typeface="Arial"/>
                <a:ea typeface="Arial"/>
                <a:cs typeface="Arial"/>
                <a:sym typeface="Arial"/>
              </a:rPr>
              <a:t>1. Bánh </a:t>
            </a:r>
            <a:r>
              <a:rPr lang="en-US" sz="3200" dirty="0" err="1">
                <a:latin typeface="Arial"/>
                <a:ea typeface="Arial"/>
                <a:cs typeface="Arial"/>
                <a:sym typeface="Arial"/>
              </a:rPr>
              <a:t>của</a:t>
            </a:r>
            <a:r>
              <a:rPr lang="en-US" sz="3200" dirty="0">
                <a:latin typeface="Arial"/>
                <a:ea typeface="Arial"/>
                <a:cs typeface="Arial"/>
                <a:sym typeface="Arial"/>
              </a:rPr>
              <a:t> Lang </a:t>
            </a:r>
            <a:r>
              <a:rPr lang="en-US" sz="3200" dirty="0" err="1">
                <a:latin typeface="Arial"/>
                <a:ea typeface="Arial"/>
                <a:cs typeface="Arial"/>
                <a:sym typeface="Arial"/>
              </a:rPr>
              <a:t>Liêu</a:t>
            </a:r>
            <a:r>
              <a:rPr lang="en-US" sz="3200" dirty="0">
                <a:latin typeface="Arial"/>
                <a:ea typeface="Arial"/>
                <a:cs typeface="Arial"/>
                <a:sym typeface="Arial"/>
              </a:rPr>
              <a:t> </a:t>
            </a:r>
            <a:r>
              <a:rPr lang="en-US" sz="3200" dirty="0" err="1">
                <a:latin typeface="Arial"/>
                <a:ea typeface="Arial"/>
                <a:cs typeface="Arial"/>
                <a:sym typeface="Arial"/>
              </a:rPr>
              <a:t>được</a:t>
            </a:r>
            <a:r>
              <a:rPr lang="en-US" sz="3200" dirty="0">
                <a:latin typeface="Arial"/>
                <a:ea typeface="Arial"/>
                <a:cs typeface="Arial"/>
                <a:sym typeface="Arial"/>
              </a:rPr>
              <a:t> </a:t>
            </a:r>
            <a:r>
              <a:rPr lang="en-US" sz="3200" dirty="0" err="1">
                <a:latin typeface="Arial"/>
                <a:ea typeface="Arial"/>
                <a:cs typeface="Arial"/>
                <a:sym typeface="Arial"/>
              </a:rPr>
              <a:t>chọn</a:t>
            </a:r>
            <a:r>
              <a:rPr lang="en-US" sz="3200" dirty="0">
                <a:latin typeface="Arial"/>
                <a:ea typeface="Arial"/>
                <a:cs typeface="Arial"/>
                <a:sym typeface="Arial"/>
              </a:rPr>
              <a:t> </a:t>
            </a:r>
            <a:r>
              <a:rPr lang="en-US" sz="3200" dirty="0" err="1">
                <a:latin typeface="Arial"/>
                <a:ea typeface="Arial"/>
                <a:cs typeface="Arial"/>
                <a:sym typeface="Arial"/>
              </a:rPr>
              <a:t>tế</a:t>
            </a:r>
            <a:r>
              <a:rPr lang="en-US" sz="3200" dirty="0">
                <a:latin typeface="Arial"/>
                <a:ea typeface="Arial"/>
                <a:cs typeface="Arial"/>
                <a:sym typeface="Arial"/>
              </a:rPr>
              <a:t> </a:t>
            </a:r>
            <a:r>
              <a:rPr lang="en-US" sz="3200" dirty="0" err="1">
                <a:latin typeface="Arial"/>
                <a:ea typeface="Arial"/>
                <a:cs typeface="Arial"/>
                <a:sym typeface="Arial"/>
              </a:rPr>
              <a:t>trời</a:t>
            </a:r>
            <a:r>
              <a:rPr lang="en-US" sz="3200" dirty="0">
                <a:latin typeface="Arial"/>
                <a:ea typeface="Arial"/>
                <a:cs typeface="Arial"/>
                <a:sym typeface="Arial"/>
              </a:rPr>
              <a:t> </a:t>
            </a:r>
            <a:r>
              <a:rPr lang="en-US" sz="3200" dirty="0" err="1">
                <a:latin typeface="Arial"/>
                <a:ea typeface="Arial"/>
                <a:cs typeface="Arial"/>
                <a:sym typeface="Arial"/>
              </a:rPr>
              <a:t>đất</a:t>
            </a:r>
            <a:r>
              <a:rPr lang="en-US" sz="3200" dirty="0">
                <a:latin typeface="Arial"/>
                <a:ea typeface="Arial"/>
                <a:cs typeface="Arial"/>
                <a:sym typeface="Arial"/>
              </a:rPr>
              <a:t> </a:t>
            </a:r>
            <a:r>
              <a:rPr lang="en-US" sz="3200" dirty="0" err="1">
                <a:latin typeface="Arial"/>
                <a:ea typeface="Arial"/>
                <a:cs typeface="Arial"/>
                <a:sym typeface="Arial"/>
              </a:rPr>
              <a:t>cùng</a:t>
            </a:r>
            <a:r>
              <a:rPr lang="en-US" sz="3200" dirty="0">
                <a:latin typeface="Arial"/>
                <a:ea typeface="Arial"/>
                <a:cs typeface="Arial"/>
                <a:sym typeface="Arial"/>
              </a:rPr>
              <a:t> Tiên </a:t>
            </a:r>
            <a:r>
              <a:rPr lang="en-US" sz="3200" dirty="0" err="1">
                <a:latin typeface="Arial"/>
                <a:ea typeface="Arial"/>
                <a:cs typeface="Arial"/>
                <a:sym typeface="Arial"/>
              </a:rPr>
              <a:t>Vương</a:t>
            </a:r>
            <a:r>
              <a:rPr lang="en-US" sz="3200" dirty="0">
                <a:latin typeface="Arial"/>
                <a:ea typeface="Arial"/>
                <a:cs typeface="Arial"/>
                <a:sym typeface="Arial"/>
              </a:rPr>
              <a:t>. Lang </a:t>
            </a:r>
            <a:r>
              <a:rPr lang="en-US" sz="3200" dirty="0" err="1">
                <a:latin typeface="Arial"/>
                <a:ea typeface="Arial"/>
                <a:cs typeface="Arial"/>
                <a:sym typeface="Arial"/>
              </a:rPr>
              <a:t>Liêu</a:t>
            </a:r>
            <a:r>
              <a:rPr lang="en-US" sz="3200" dirty="0">
                <a:latin typeface="Arial"/>
                <a:ea typeface="Arial"/>
                <a:cs typeface="Arial"/>
                <a:sym typeface="Arial"/>
              </a:rPr>
              <a:t> </a:t>
            </a:r>
            <a:r>
              <a:rPr lang="en-US" sz="3200" dirty="0" err="1">
                <a:latin typeface="Arial"/>
                <a:ea typeface="Arial"/>
                <a:cs typeface="Arial"/>
                <a:sym typeface="Arial"/>
              </a:rPr>
              <a:t>được</a:t>
            </a:r>
            <a:r>
              <a:rPr lang="en-US" sz="3200" dirty="0">
                <a:latin typeface="Arial"/>
                <a:ea typeface="Arial"/>
                <a:cs typeface="Arial"/>
                <a:sym typeface="Arial"/>
              </a:rPr>
              <a:t> </a:t>
            </a:r>
            <a:r>
              <a:rPr lang="en-US" sz="3200" dirty="0" err="1">
                <a:latin typeface="Arial"/>
                <a:ea typeface="Arial"/>
                <a:cs typeface="Arial"/>
                <a:sym typeface="Arial"/>
              </a:rPr>
              <a:t>chọn</a:t>
            </a:r>
            <a:r>
              <a:rPr lang="en-US" sz="3200" dirty="0">
                <a:latin typeface="Arial"/>
                <a:ea typeface="Arial"/>
                <a:cs typeface="Arial"/>
                <a:sym typeface="Arial"/>
              </a:rPr>
              <a:t> </a:t>
            </a:r>
            <a:r>
              <a:rPr lang="en-US" sz="3200" dirty="0" err="1">
                <a:latin typeface="Arial"/>
                <a:ea typeface="Arial"/>
                <a:cs typeface="Arial"/>
                <a:sym typeface="Arial"/>
              </a:rPr>
              <a:t>nối</a:t>
            </a:r>
            <a:r>
              <a:rPr lang="en-US" sz="3200" dirty="0">
                <a:latin typeface="Arial"/>
                <a:ea typeface="Arial"/>
                <a:cs typeface="Arial"/>
                <a:sym typeface="Arial"/>
              </a:rPr>
              <a:t> </a:t>
            </a:r>
            <a:r>
              <a:rPr lang="en-US" sz="3200" dirty="0" err="1">
                <a:latin typeface="Arial"/>
                <a:ea typeface="Arial"/>
                <a:cs typeface="Arial"/>
                <a:sym typeface="Arial"/>
              </a:rPr>
              <a:t>ngôi</a:t>
            </a:r>
            <a:r>
              <a:rPr lang="en-US" sz="3200" dirty="0">
                <a:latin typeface="Arial"/>
                <a:ea typeface="Arial"/>
                <a:cs typeface="Arial"/>
                <a:sym typeface="Arial"/>
              </a:rPr>
              <a:t> </a:t>
            </a:r>
            <a:r>
              <a:rPr lang="en-US" sz="3200" dirty="0" err="1">
                <a:latin typeface="Arial"/>
                <a:ea typeface="Arial"/>
                <a:cs typeface="Arial"/>
                <a:sym typeface="Arial"/>
              </a:rPr>
              <a:t>vua</a:t>
            </a:r>
            <a:r>
              <a:rPr lang="en-US" sz="3200" dirty="0">
                <a:latin typeface="Arial"/>
                <a:ea typeface="Arial"/>
                <a:cs typeface="Arial"/>
                <a:sym typeface="Arial"/>
              </a:rPr>
              <a:t>.</a:t>
            </a:r>
            <a:endParaRPr sz="32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3200" dirty="0">
                <a:latin typeface="Arial"/>
                <a:ea typeface="Arial"/>
                <a:cs typeface="Arial"/>
                <a:sym typeface="Arial"/>
              </a:rPr>
              <a:t>2. Lang </a:t>
            </a:r>
            <a:r>
              <a:rPr lang="en-US" sz="3200" dirty="0" err="1">
                <a:latin typeface="Arial"/>
                <a:ea typeface="Arial"/>
                <a:cs typeface="Arial"/>
                <a:sym typeface="Arial"/>
              </a:rPr>
              <a:t>Liêu</a:t>
            </a:r>
            <a:r>
              <a:rPr lang="en-US" sz="3200" dirty="0">
                <a:latin typeface="Arial"/>
                <a:ea typeface="Arial"/>
                <a:cs typeface="Arial"/>
                <a:sym typeface="Arial"/>
              </a:rPr>
              <a:t> - con </a:t>
            </a:r>
            <a:r>
              <a:rPr lang="en-US" sz="3200" dirty="0" err="1">
                <a:latin typeface="Arial"/>
                <a:ea typeface="Arial"/>
                <a:cs typeface="Arial"/>
                <a:sym typeface="Arial"/>
              </a:rPr>
              <a:t>thứ</a:t>
            </a:r>
            <a:r>
              <a:rPr lang="en-US" sz="3200" dirty="0">
                <a:latin typeface="Arial"/>
                <a:ea typeface="Arial"/>
                <a:cs typeface="Arial"/>
                <a:sym typeface="Arial"/>
              </a:rPr>
              <a:t> 18 </a:t>
            </a:r>
            <a:r>
              <a:rPr lang="en-US" sz="3200" dirty="0" err="1">
                <a:latin typeface="Arial"/>
                <a:ea typeface="Arial"/>
                <a:cs typeface="Arial"/>
                <a:sym typeface="Arial"/>
              </a:rPr>
              <a:t>là</a:t>
            </a:r>
            <a:r>
              <a:rPr lang="en-US" sz="3200" dirty="0">
                <a:latin typeface="Arial"/>
                <a:ea typeface="Arial"/>
                <a:cs typeface="Arial"/>
                <a:sym typeface="Arial"/>
              </a:rPr>
              <a:t> </a:t>
            </a:r>
            <a:r>
              <a:rPr lang="en-US" sz="3200" dirty="0" err="1">
                <a:latin typeface="Arial"/>
                <a:ea typeface="Arial"/>
                <a:cs typeface="Arial"/>
                <a:sym typeface="Arial"/>
              </a:rPr>
              <a:t>người</a:t>
            </a:r>
            <a:r>
              <a:rPr lang="en-US" sz="3200" dirty="0">
                <a:latin typeface="Arial"/>
                <a:ea typeface="Arial"/>
                <a:cs typeface="Arial"/>
                <a:sym typeface="Arial"/>
              </a:rPr>
              <a:t> </a:t>
            </a:r>
            <a:r>
              <a:rPr lang="en-US" sz="3200" dirty="0" err="1">
                <a:latin typeface="Arial"/>
                <a:ea typeface="Arial"/>
                <a:cs typeface="Arial"/>
                <a:sym typeface="Arial"/>
              </a:rPr>
              <a:t>thiệt</a:t>
            </a:r>
            <a:r>
              <a:rPr lang="en-US" sz="3200" dirty="0">
                <a:latin typeface="Arial"/>
                <a:ea typeface="Arial"/>
                <a:cs typeface="Arial"/>
                <a:sym typeface="Arial"/>
              </a:rPr>
              <a:t> </a:t>
            </a:r>
            <a:r>
              <a:rPr lang="en-US" sz="3200" dirty="0" err="1">
                <a:latin typeface="Arial"/>
                <a:ea typeface="Arial"/>
                <a:cs typeface="Arial"/>
                <a:sym typeface="Arial"/>
              </a:rPr>
              <a:t>thòi</a:t>
            </a:r>
            <a:r>
              <a:rPr lang="en-US" sz="3200" dirty="0">
                <a:latin typeface="Arial"/>
                <a:ea typeface="Arial"/>
                <a:cs typeface="Arial"/>
                <a:sym typeface="Arial"/>
              </a:rPr>
              <a:t> </a:t>
            </a:r>
            <a:r>
              <a:rPr lang="en-US" sz="3200" dirty="0" err="1">
                <a:latin typeface="Arial"/>
                <a:ea typeface="Arial"/>
                <a:cs typeface="Arial"/>
                <a:sym typeface="Arial"/>
              </a:rPr>
              <a:t>nhất</a:t>
            </a:r>
            <a:r>
              <a:rPr lang="en-US" sz="3200" dirty="0">
                <a:latin typeface="Arial"/>
                <a:ea typeface="Arial"/>
                <a:cs typeface="Arial"/>
                <a:sym typeface="Arial"/>
              </a:rPr>
              <a:t>, </a:t>
            </a:r>
            <a:r>
              <a:rPr lang="en-US" sz="3200" dirty="0" err="1">
                <a:latin typeface="Arial"/>
                <a:ea typeface="Arial"/>
                <a:cs typeface="Arial"/>
                <a:sym typeface="Arial"/>
              </a:rPr>
              <a:t>làm</a:t>
            </a:r>
            <a:r>
              <a:rPr lang="en-US" sz="3200" dirty="0">
                <a:latin typeface="Arial"/>
                <a:ea typeface="Arial"/>
                <a:cs typeface="Arial"/>
                <a:sym typeface="Arial"/>
              </a:rPr>
              <a:t> </a:t>
            </a:r>
            <a:r>
              <a:rPr lang="en-US" sz="3200" dirty="0" err="1">
                <a:latin typeface="Arial"/>
                <a:ea typeface="Arial"/>
                <a:cs typeface="Arial"/>
                <a:sym typeface="Arial"/>
              </a:rPr>
              <a:t>nghề</a:t>
            </a:r>
            <a:r>
              <a:rPr lang="en-US" sz="3200" dirty="0">
                <a:latin typeface="Arial"/>
                <a:ea typeface="Arial"/>
                <a:cs typeface="Arial"/>
                <a:sym typeface="Arial"/>
              </a:rPr>
              <a:t> </a:t>
            </a:r>
            <a:r>
              <a:rPr lang="en-US" sz="3200" dirty="0" err="1">
                <a:latin typeface="Arial"/>
                <a:ea typeface="Arial"/>
                <a:cs typeface="Arial"/>
                <a:sym typeface="Arial"/>
              </a:rPr>
              <a:t>trồng</a:t>
            </a:r>
            <a:r>
              <a:rPr lang="en-US" sz="3200" dirty="0">
                <a:latin typeface="Arial"/>
                <a:ea typeface="Arial"/>
                <a:cs typeface="Arial"/>
                <a:sym typeface="Arial"/>
              </a:rPr>
              <a:t> </a:t>
            </a:r>
            <a:r>
              <a:rPr lang="en-US" sz="3200" dirty="0" err="1">
                <a:latin typeface="Arial"/>
                <a:ea typeface="Arial"/>
                <a:cs typeface="Arial"/>
                <a:sym typeface="Arial"/>
              </a:rPr>
              <a:t>lúa</a:t>
            </a:r>
            <a:r>
              <a:rPr lang="en-US" sz="3200" dirty="0">
                <a:latin typeface="Arial"/>
                <a:ea typeface="Arial"/>
                <a:cs typeface="Arial"/>
                <a:sym typeface="Arial"/>
              </a:rPr>
              <a:t>, </a:t>
            </a:r>
            <a:r>
              <a:rPr lang="en-US" sz="3200" dirty="0" err="1">
                <a:latin typeface="Arial"/>
                <a:ea typeface="Arial"/>
                <a:cs typeface="Arial"/>
                <a:sym typeface="Arial"/>
              </a:rPr>
              <a:t>buồn</a:t>
            </a:r>
            <a:r>
              <a:rPr lang="en-US" sz="3200" dirty="0">
                <a:latin typeface="Arial"/>
                <a:ea typeface="Arial"/>
                <a:cs typeface="Arial"/>
                <a:sym typeface="Arial"/>
              </a:rPr>
              <a:t> </a:t>
            </a:r>
            <a:r>
              <a:rPr lang="en-US" sz="3200" dirty="0" err="1">
                <a:latin typeface="Arial"/>
                <a:ea typeface="Arial"/>
                <a:cs typeface="Arial"/>
                <a:sym typeface="Arial"/>
              </a:rPr>
              <a:t>vì</a:t>
            </a:r>
            <a:r>
              <a:rPr lang="en-US" sz="3200" dirty="0">
                <a:latin typeface="Arial"/>
                <a:ea typeface="Arial"/>
                <a:cs typeface="Arial"/>
                <a:sym typeface="Arial"/>
              </a:rPr>
              <a:t> </a:t>
            </a:r>
            <a:r>
              <a:rPr lang="en-US" sz="3200" dirty="0" err="1">
                <a:latin typeface="Arial"/>
                <a:ea typeface="Arial"/>
                <a:cs typeface="Arial"/>
                <a:sym typeface="Arial"/>
              </a:rPr>
              <a:t>không</a:t>
            </a:r>
            <a:r>
              <a:rPr lang="en-US" sz="3200" dirty="0">
                <a:latin typeface="Arial"/>
                <a:ea typeface="Arial"/>
                <a:cs typeface="Arial"/>
                <a:sym typeface="Arial"/>
              </a:rPr>
              <a:t> </a:t>
            </a:r>
            <a:r>
              <a:rPr lang="en-US" sz="3200" dirty="0" err="1">
                <a:latin typeface="Arial"/>
                <a:ea typeface="Arial"/>
                <a:cs typeface="Arial"/>
                <a:sym typeface="Arial"/>
              </a:rPr>
              <a:t>biết</a:t>
            </a:r>
            <a:r>
              <a:rPr lang="en-US" sz="3200" dirty="0">
                <a:latin typeface="Arial"/>
                <a:ea typeface="Arial"/>
                <a:cs typeface="Arial"/>
                <a:sym typeface="Arial"/>
              </a:rPr>
              <a:t> </a:t>
            </a:r>
            <a:r>
              <a:rPr lang="en-US" sz="3200" dirty="0" err="1">
                <a:latin typeface="Arial"/>
                <a:ea typeface="Arial"/>
                <a:cs typeface="Arial"/>
                <a:sym typeface="Arial"/>
              </a:rPr>
              <a:t>lấy</a:t>
            </a:r>
            <a:r>
              <a:rPr lang="en-US" sz="3200" dirty="0">
                <a:latin typeface="Arial"/>
                <a:ea typeface="Arial"/>
                <a:cs typeface="Arial"/>
                <a:sym typeface="Arial"/>
              </a:rPr>
              <a:t> </a:t>
            </a:r>
            <a:r>
              <a:rPr lang="en-US" sz="3200" dirty="0" err="1">
                <a:latin typeface="Arial"/>
                <a:ea typeface="Arial"/>
                <a:cs typeface="Arial"/>
                <a:sym typeface="Arial"/>
              </a:rPr>
              <a:t>gì</a:t>
            </a:r>
            <a:r>
              <a:rPr lang="en-US" sz="3200" dirty="0">
                <a:latin typeface="Arial"/>
                <a:ea typeface="Arial"/>
                <a:cs typeface="Arial"/>
                <a:sym typeface="Arial"/>
              </a:rPr>
              <a:t> </a:t>
            </a:r>
            <a:r>
              <a:rPr lang="en-US" sz="3200" dirty="0" err="1">
                <a:latin typeface="Arial"/>
                <a:ea typeface="Arial"/>
                <a:cs typeface="Arial"/>
                <a:sym typeface="Arial"/>
              </a:rPr>
              <a:t>để</a:t>
            </a:r>
            <a:r>
              <a:rPr lang="en-US" sz="3200" dirty="0">
                <a:latin typeface="Arial"/>
                <a:ea typeface="Arial"/>
                <a:cs typeface="Arial"/>
                <a:sym typeface="Arial"/>
              </a:rPr>
              <a:t> </a:t>
            </a:r>
            <a:r>
              <a:rPr lang="en-US" sz="3200" dirty="0" err="1">
                <a:latin typeface="Arial"/>
                <a:ea typeface="Arial"/>
                <a:cs typeface="Arial"/>
                <a:sym typeface="Arial"/>
              </a:rPr>
              <a:t>lễ</a:t>
            </a:r>
            <a:r>
              <a:rPr lang="en-US" sz="3200" dirty="0">
                <a:latin typeface="Arial"/>
                <a:ea typeface="Arial"/>
                <a:cs typeface="Arial"/>
                <a:sym typeface="Arial"/>
              </a:rPr>
              <a:t> </a:t>
            </a:r>
            <a:r>
              <a:rPr lang="en-US" sz="3200" dirty="0" err="1">
                <a:latin typeface="Arial"/>
                <a:ea typeface="Arial"/>
                <a:cs typeface="Arial"/>
                <a:sym typeface="Arial"/>
              </a:rPr>
              <a:t>cúng</a:t>
            </a:r>
            <a:r>
              <a:rPr lang="en-US" sz="3200" dirty="0">
                <a:latin typeface="Arial"/>
                <a:ea typeface="Arial"/>
                <a:cs typeface="Arial"/>
                <a:sym typeface="Arial"/>
              </a:rPr>
              <a:t> Tiên </a:t>
            </a:r>
            <a:r>
              <a:rPr lang="en-US" sz="3200" dirty="0" err="1">
                <a:latin typeface="Arial"/>
                <a:ea typeface="Arial"/>
                <a:cs typeface="Arial"/>
                <a:sym typeface="Arial"/>
              </a:rPr>
              <a:t>Vương</a:t>
            </a:r>
            <a:r>
              <a:rPr lang="en-US" sz="3200" dirty="0">
                <a:latin typeface="Arial"/>
                <a:ea typeface="Arial"/>
                <a:cs typeface="Arial"/>
                <a:sym typeface="Arial"/>
              </a:rPr>
              <a:t>. </a:t>
            </a:r>
            <a:endParaRPr sz="32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3200" dirty="0">
                <a:latin typeface="Arial"/>
                <a:ea typeface="Arial"/>
                <a:cs typeface="Arial"/>
                <a:sym typeface="Arial"/>
              </a:rPr>
              <a:t>3. </a:t>
            </a:r>
            <a:r>
              <a:rPr lang="en-US" sz="3200" dirty="0" err="1">
                <a:latin typeface="Arial"/>
                <a:ea typeface="Arial"/>
                <a:cs typeface="Arial"/>
                <a:sym typeface="Arial"/>
              </a:rPr>
              <a:t>Vua</a:t>
            </a:r>
            <a:r>
              <a:rPr lang="en-US" sz="3200" dirty="0">
                <a:latin typeface="Arial"/>
                <a:ea typeface="Arial"/>
                <a:cs typeface="Arial"/>
                <a:sym typeface="Arial"/>
              </a:rPr>
              <a:t> </a:t>
            </a:r>
            <a:r>
              <a:rPr lang="en-US" sz="3200" dirty="0" err="1">
                <a:latin typeface="Arial"/>
                <a:ea typeface="Arial"/>
                <a:cs typeface="Arial"/>
                <a:sym typeface="Arial"/>
              </a:rPr>
              <a:t>Hùng</a:t>
            </a:r>
            <a:r>
              <a:rPr lang="en-US" sz="3200" dirty="0">
                <a:latin typeface="Arial"/>
                <a:ea typeface="Arial"/>
                <a:cs typeface="Arial"/>
                <a:sym typeface="Arial"/>
              </a:rPr>
              <a:t> </a:t>
            </a:r>
            <a:r>
              <a:rPr lang="en-US" sz="3200" dirty="0" err="1">
                <a:latin typeface="Arial"/>
                <a:ea typeface="Arial"/>
                <a:cs typeface="Arial"/>
                <a:sym typeface="Arial"/>
              </a:rPr>
              <a:t>về</a:t>
            </a:r>
            <a:r>
              <a:rPr lang="en-US" sz="3200" dirty="0">
                <a:latin typeface="Arial"/>
                <a:ea typeface="Arial"/>
                <a:cs typeface="Arial"/>
                <a:sym typeface="Arial"/>
              </a:rPr>
              <a:t> </a:t>
            </a:r>
            <a:r>
              <a:rPr lang="en-US" sz="3200" dirty="0" err="1">
                <a:latin typeface="Arial"/>
                <a:ea typeface="Arial"/>
                <a:cs typeface="Arial"/>
                <a:sym typeface="Arial"/>
              </a:rPr>
              <a:t>già</a:t>
            </a:r>
            <a:r>
              <a:rPr lang="en-US" sz="3200" dirty="0">
                <a:latin typeface="Arial"/>
                <a:ea typeface="Arial"/>
                <a:cs typeface="Arial"/>
                <a:sym typeface="Arial"/>
              </a:rPr>
              <a:t> </a:t>
            </a:r>
            <a:r>
              <a:rPr lang="en-US" sz="3200" dirty="0" err="1">
                <a:latin typeface="Arial"/>
                <a:ea typeface="Arial"/>
                <a:cs typeface="Arial"/>
                <a:sym typeface="Arial"/>
              </a:rPr>
              <a:t>muốn</a:t>
            </a:r>
            <a:r>
              <a:rPr lang="en-US" sz="3200" dirty="0">
                <a:latin typeface="Arial"/>
                <a:ea typeface="Arial"/>
                <a:cs typeface="Arial"/>
                <a:sym typeface="Arial"/>
              </a:rPr>
              <a:t> </a:t>
            </a:r>
            <a:r>
              <a:rPr lang="en-US" sz="3200" dirty="0" err="1">
                <a:latin typeface="Arial"/>
                <a:ea typeface="Arial"/>
                <a:cs typeface="Arial"/>
                <a:sym typeface="Arial"/>
              </a:rPr>
              <a:t>chọn</a:t>
            </a:r>
            <a:r>
              <a:rPr lang="en-US" sz="3200" dirty="0">
                <a:latin typeface="Arial"/>
                <a:ea typeface="Arial"/>
                <a:cs typeface="Arial"/>
                <a:sym typeface="Arial"/>
              </a:rPr>
              <a:t> </a:t>
            </a:r>
            <a:r>
              <a:rPr lang="en-US" sz="3200" dirty="0" err="1">
                <a:latin typeface="Arial"/>
                <a:ea typeface="Arial"/>
                <a:cs typeface="Arial"/>
                <a:sym typeface="Arial"/>
              </a:rPr>
              <a:t>người</a:t>
            </a:r>
            <a:r>
              <a:rPr lang="en-US" sz="3200" dirty="0">
                <a:latin typeface="Arial"/>
                <a:ea typeface="Arial"/>
                <a:cs typeface="Arial"/>
                <a:sym typeface="Arial"/>
              </a:rPr>
              <a:t> </a:t>
            </a:r>
            <a:r>
              <a:rPr lang="en-US" sz="3200" dirty="0" err="1">
                <a:latin typeface="Arial"/>
                <a:ea typeface="Arial"/>
                <a:cs typeface="Arial"/>
                <a:sym typeface="Arial"/>
              </a:rPr>
              <a:t>nối</a:t>
            </a:r>
            <a:r>
              <a:rPr lang="en-US" sz="3200" dirty="0">
                <a:latin typeface="Arial"/>
                <a:ea typeface="Arial"/>
                <a:cs typeface="Arial"/>
                <a:sym typeface="Arial"/>
              </a:rPr>
              <a:t> </a:t>
            </a:r>
            <a:r>
              <a:rPr lang="en-US" sz="3200" dirty="0" err="1">
                <a:latin typeface="Arial"/>
                <a:ea typeface="Arial"/>
                <a:cs typeface="Arial"/>
                <a:sym typeface="Arial"/>
              </a:rPr>
              <a:t>ngôi</a:t>
            </a:r>
            <a:r>
              <a:rPr lang="en-US" sz="3200" dirty="0">
                <a:latin typeface="Arial"/>
                <a:ea typeface="Arial"/>
                <a:cs typeface="Arial"/>
                <a:sym typeface="Arial"/>
              </a:rPr>
              <a:t>. </a:t>
            </a:r>
            <a:endParaRPr sz="32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3200" dirty="0">
                <a:latin typeface="Arial"/>
                <a:ea typeface="Arial"/>
                <a:cs typeface="Arial"/>
                <a:sym typeface="Arial"/>
              </a:rPr>
              <a:t>4. </a:t>
            </a:r>
            <a:r>
              <a:rPr lang="en-US" sz="3200" dirty="0" err="1">
                <a:latin typeface="Arial"/>
                <a:ea typeface="Arial"/>
                <a:cs typeface="Arial"/>
                <a:sym typeface="Arial"/>
              </a:rPr>
              <a:t>Thần</a:t>
            </a:r>
            <a:r>
              <a:rPr lang="en-US" sz="3200" dirty="0">
                <a:latin typeface="Arial"/>
                <a:ea typeface="Arial"/>
                <a:cs typeface="Arial"/>
                <a:sym typeface="Arial"/>
              </a:rPr>
              <a:t> </a:t>
            </a:r>
            <a:r>
              <a:rPr lang="en-US" sz="3200" dirty="0" err="1">
                <a:latin typeface="Arial"/>
                <a:ea typeface="Arial"/>
                <a:cs typeface="Arial"/>
                <a:sym typeface="Arial"/>
              </a:rPr>
              <a:t>mách</a:t>
            </a:r>
            <a:r>
              <a:rPr lang="en-US" sz="3200" dirty="0">
                <a:latin typeface="Arial"/>
                <a:ea typeface="Arial"/>
                <a:cs typeface="Arial"/>
                <a:sym typeface="Arial"/>
              </a:rPr>
              <a:t> </a:t>
            </a:r>
            <a:r>
              <a:rPr lang="en-US" sz="3200" dirty="0" err="1">
                <a:latin typeface="Arial"/>
                <a:ea typeface="Arial"/>
                <a:cs typeface="Arial"/>
                <a:sym typeface="Arial"/>
              </a:rPr>
              <a:t>bảo</a:t>
            </a:r>
            <a:r>
              <a:rPr lang="en-US" sz="3200" dirty="0">
                <a:latin typeface="Arial"/>
                <a:ea typeface="Arial"/>
                <a:cs typeface="Arial"/>
                <a:sym typeface="Arial"/>
              </a:rPr>
              <a:t> Lang </a:t>
            </a:r>
            <a:r>
              <a:rPr lang="en-US" sz="3200" dirty="0" err="1">
                <a:latin typeface="Arial"/>
                <a:ea typeface="Arial"/>
                <a:cs typeface="Arial"/>
                <a:sym typeface="Arial"/>
              </a:rPr>
              <a:t>Liêu</a:t>
            </a:r>
            <a:r>
              <a:rPr lang="en-US" sz="3200" dirty="0">
                <a:latin typeface="Arial"/>
                <a:ea typeface="Arial"/>
                <a:cs typeface="Arial"/>
                <a:sym typeface="Arial"/>
              </a:rPr>
              <a:t> </a:t>
            </a:r>
            <a:r>
              <a:rPr lang="en-US" sz="3200" dirty="0" err="1">
                <a:latin typeface="Arial"/>
                <a:ea typeface="Arial"/>
                <a:cs typeface="Arial"/>
                <a:sym typeface="Arial"/>
              </a:rPr>
              <a:t>lấy</a:t>
            </a:r>
            <a:r>
              <a:rPr lang="en-US" sz="3200" dirty="0">
                <a:latin typeface="Arial"/>
                <a:ea typeface="Arial"/>
                <a:cs typeface="Arial"/>
                <a:sym typeface="Arial"/>
              </a:rPr>
              <a:t> </a:t>
            </a:r>
            <a:r>
              <a:rPr lang="en-US" sz="3200" dirty="0" err="1">
                <a:latin typeface="Arial"/>
                <a:ea typeface="Arial"/>
                <a:cs typeface="Arial"/>
                <a:sym typeface="Arial"/>
              </a:rPr>
              <a:t>gạo</a:t>
            </a:r>
            <a:r>
              <a:rPr lang="en-US" sz="3200" dirty="0">
                <a:latin typeface="Arial"/>
                <a:ea typeface="Arial"/>
                <a:cs typeface="Arial"/>
                <a:sym typeface="Arial"/>
              </a:rPr>
              <a:t> </a:t>
            </a:r>
            <a:r>
              <a:rPr lang="en-US" sz="3200" dirty="0" err="1">
                <a:latin typeface="Arial"/>
                <a:ea typeface="Arial"/>
                <a:cs typeface="Arial"/>
                <a:sym typeface="Arial"/>
              </a:rPr>
              <a:t>làm</a:t>
            </a:r>
            <a:r>
              <a:rPr lang="en-US" sz="3200" dirty="0">
                <a:latin typeface="Arial"/>
                <a:ea typeface="Arial"/>
                <a:cs typeface="Arial"/>
                <a:sym typeface="Arial"/>
              </a:rPr>
              <a:t> bánh.</a:t>
            </a:r>
            <a:endParaRPr dirty="0"/>
          </a:p>
          <a:p>
            <a:pPr marL="0" lvl="0" indent="0" algn="just" rtl="0">
              <a:lnSpc>
                <a:spcPct val="90000"/>
              </a:lnSpc>
              <a:spcBef>
                <a:spcPts val="1000"/>
              </a:spcBef>
              <a:spcAft>
                <a:spcPts val="0"/>
              </a:spcAft>
              <a:buClr>
                <a:schemeClr val="dk1"/>
              </a:buClr>
              <a:buSzPts val="3200"/>
              <a:buNone/>
            </a:pPr>
            <a:r>
              <a:rPr lang="en-US" sz="3200" dirty="0">
                <a:latin typeface="Arial"/>
                <a:ea typeface="Arial"/>
                <a:cs typeface="Arial"/>
                <a:sym typeface="Arial"/>
              </a:rPr>
              <a:t>5. </a:t>
            </a:r>
            <a:r>
              <a:rPr lang="en-US" sz="3200" dirty="0" err="1">
                <a:latin typeface="Arial"/>
                <a:ea typeface="Arial"/>
                <a:cs typeface="Arial"/>
                <a:sym typeface="Arial"/>
              </a:rPr>
              <a:t>Các</a:t>
            </a:r>
            <a:r>
              <a:rPr lang="en-US" sz="3200" dirty="0">
                <a:latin typeface="Arial"/>
                <a:ea typeface="Arial"/>
                <a:cs typeface="Arial"/>
                <a:sym typeface="Arial"/>
              </a:rPr>
              <a:t> lang </a:t>
            </a:r>
            <a:r>
              <a:rPr lang="en-US" sz="3200" dirty="0" err="1">
                <a:latin typeface="Arial"/>
                <a:ea typeface="Arial"/>
                <a:cs typeface="Arial"/>
                <a:sym typeface="Arial"/>
              </a:rPr>
              <a:t>đua</a:t>
            </a:r>
            <a:r>
              <a:rPr lang="en-US" sz="3200" dirty="0">
                <a:latin typeface="Arial"/>
                <a:ea typeface="Arial"/>
                <a:cs typeface="Arial"/>
                <a:sym typeface="Arial"/>
              </a:rPr>
              <a:t> </a:t>
            </a:r>
            <a:r>
              <a:rPr lang="en-US" sz="3200" dirty="0" err="1">
                <a:latin typeface="Arial"/>
                <a:ea typeface="Arial"/>
                <a:cs typeface="Arial"/>
                <a:sym typeface="Arial"/>
              </a:rPr>
              <a:t>nhau</a:t>
            </a:r>
            <a:r>
              <a:rPr lang="en-US" sz="3200" dirty="0">
                <a:latin typeface="Arial"/>
                <a:ea typeface="Arial"/>
                <a:cs typeface="Arial"/>
                <a:sym typeface="Arial"/>
              </a:rPr>
              <a:t> </a:t>
            </a:r>
            <a:r>
              <a:rPr lang="en-US" sz="3200" dirty="0" err="1">
                <a:latin typeface="Arial"/>
                <a:ea typeface="Arial"/>
                <a:cs typeface="Arial"/>
                <a:sym typeface="Arial"/>
              </a:rPr>
              <a:t>làm</a:t>
            </a:r>
            <a:r>
              <a:rPr lang="en-US" sz="3200" dirty="0">
                <a:latin typeface="Arial"/>
                <a:ea typeface="Arial"/>
                <a:cs typeface="Arial"/>
                <a:sym typeface="Arial"/>
              </a:rPr>
              <a:t> </a:t>
            </a:r>
            <a:r>
              <a:rPr lang="en-US" sz="3200" dirty="0" err="1">
                <a:latin typeface="Arial"/>
                <a:ea typeface="Arial"/>
                <a:cs typeface="Arial"/>
                <a:sym typeface="Arial"/>
              </a:rPr>
              <a:t>cỗ</a:t>
            </a:r>
            <a:r>
              <a:rPr lang="en-US" sz="3200" dirty="0">
                <a:latin typeface="Arial"/>
                <a:ea typeface="Arial"/>
                <a:cs typeface="Arial"/>
                <a:sym typeface="Arial"/>
              </a:rPr>
              <a:t> </a:t>
            </a:r>
            <a:r>
              <a:rPr lang="en-US" sz="3200" dirty="0" err="1">
                <a:latin typeface="Arial"/>
                <a:ea typeface="Arial"/>
                <a:cs typeface="Arial"/>
                <a:sym typeface="Arial"/>
              </a:rPr>
              <a:t>thật</a:t>
            </a:r>
            <a:r>
              <a:rPr lang="en-US" sz="3200" dirty="0">
                <a:latin typeface="Arial"/>
                <a:ea typeface="Arial"/>
                <a:cs typeface="Arial"/>
                <a:sym typeface="Arial"/>
              </a:rPr>
              <a:t> </a:t>
            </a:r>
            <a:r>
              <a:rPr lang="en-US" sz="3200" dirty="0" err="1">
                <a:latin typeface="Arial"/>
                <a:ea typeface="Arial"/>
                <a:cs typeface="Arial"/>
                <a:sym typeface="Arial"/>
              </a:rPr>
              <a:t>ngon</a:t>
            </a:r>
            <a:r>
              <a:rPr lang="en-US" sz="3200" dirty="0">
                <a:latin typeface="Arial"/>
                <a:ea typeface="Arial"/>
                <a:cs typeface="Arial"/>
                <a:sym typeface="Arial"/>
              </a:rPr>
              <a:t> </a:t>
            </a:r>
            <a:r>
              <a:rPr lang="en-US" sz="3200" dirty="0" err="1">
                <a:latin typeface="Arial"/>
                <a:ea typeface="Arial"/>
                <a:cs typeface="Arial"/>
                <a:sym typeface="Arial"/>
              </a:rPr>
              <a:t>mong</a:t>
            </a:r>
            <a:r>
              <a:rPr lang="en-US" sz="3200" dirty="0">
                <a:latin typeface="Arial"/>
                <a:ea typeface="Arial"/>
                <a:cs typeface="Arial"/>
                <a:sym typeface="Arial"/>
              </a:rPr>
              <a:t> </a:t>
            </a:r>
            <a:r>
              <a:rPr lang="en-US" sz="3200" dirty="0" err="1">
                <a:latin typeface="Arial"/>
                <a:ea typeface="Arial"/>
                <a:cs typeface="Arial"/>
                <a:sym typeface="Arial"/>
              </a:rPr>
              <a:t>làm</a:t>
            </a:r>
            <a:r>
              <a:rPr lang="en-US" sz="3200" dirty="0">
                <a:latin typeface="Arial"/>
                <a:ea typeface="Arial"/>
                <a:cs typeface="Arial"/>
                <a:sym typeface="Arial"/>
              </a:rPr>
              <a:t> </a:t>
            </a:r>
            <a:r>
              <a:rPr lang="en-US" sz="3200" dirty="0" err="1">
                <a:latin typeface="Arial"/>
                <a:ea typeface="Arial"/>
                <a:cs typeface="Arial"/>
                <a:sym typeface="Arial"/>
              </a:rPr>
              <a:t>vừa</a:t>
            </a:r>
            <a:r>
              <a:rPr lang="en-US" sz="3200" dirty="0">
                <a:latin typeface="Arial"/>
                <a:ea typeface="Arial"/>
                <a:cs typeface="Arial"/>
                <a:sym typeface="Arial"/>
              </a:rPr>
              <a:t> ý </a:t>
            </a:r>
            <a:r>
              <a:rPr lang="en-US" sz="3200" dirty="0" err="1">
                <a:latin typeface="Arial"/>
                <a:ea typeface="Arial"/>
                <a:cs typeface="Arial"/>
                <a:sym typeface="Arial"/>
              </a:rPr>
              <a:t>vua</a:t>
            </a:r>
            <a:r>
              <a:rPr lang="en-US" sz="3200" dirty="0">
                <a:latin typeface="Arial"/>
                <a:ea typeface="Arial"/>
                <a:cs typeface="Arial"/>
                <a:sym typeface="Arial"/>
              </a:rPr>
              <a:t>.</a:t>
            </a:r>
            <a:endParaRPr dirty="0"/>
          </a:p>
          <a:p>
            <a:pPr marL="0" lvl="0" indent="0" algn="just" rtl="0">
              <a:lnSpc>
                <a:spcPct val="90000"/>
              </a:lnSpc>
              <a:spcBef>
                <a:spcPts val="1000"/>
              </a:spcBef>
              <a:spcAft>
                <a:spcPts val="0"/>
              </a:spcAft>
              <a:buClr>
                <a:schemeClr val="dk1"/>
              </a:buClr>
              <a:buSzPts val="3200"/>
              <a:buNone/>
            </a:pPr>
            <a:r>
              <a:rPr lang="en-US" sz="3200" dirty="0">
                <a:latin typeface="Arial"/>
                <a:ea typeface="Arial"/>
                <a:cs typeface="Arial"/>
                <a:sym typeface="Arial"/>
              </a:rPr>
              <a:t>6. </a:t>
            </a:r>
            <a:r>
              <a:rPr lang="en-US" sz="3200" dirty="0" err="1">
                <a:latin typeface="Arial"/>
                <a:ea typeface="Arial"/>
                <a:cs typeface="Arial"/>
                <a:sym typeface="Arial"/>
              </a:rPr>
              <a:t>Vua</a:t>
            </a:r>
            <a:r>
              <a:rPr lang="en-US" sz="3200" dirty="0">
                <a:latin typeface="Arial"/>
                <a:ea typeface="Arial"/>
                <a:cs typeface="Arial"/>
                <a:sym typeface="Arial"/>
              </a:rPr>
              <a:t> </a:t>
            </a:r>
            <a:r>
              <a:rPr lang="en-US" sz="3200" dirty="0" err="1">
                <a:latin typeface="Arial"/>
                <a:ea typeface="Arial"/>
                <a:cs typeface="Arial"/>
                <a:sym typeface="Arial"/>
              </a:rPr>
              <a:t>có</a:t>
            </a:r>
            <a:r>
              <a:rPr lang="en-US" sz="3200" dirty="0">
                <a:latin typeface="Arial"/>
                <a:ea typeface="Arial"/>
                <a:cs typeface="Arial"/>
                <a:sym typeface="Arial"/>
              </a:rPr>
              <a:t> 20 </a:t>
            </a:r>
            <a:r>
              <a:rPr lang="en-US" sz="3200" dirty="0" err="1">
                <a:latin typeface="Arial"/>
                <a:ea typeface="Arial"/>
                <a:cs typeface="Arial"/>
                <a:sym typeface="Arial"/>
              </a:rPr>
              <a:t>người</a:t>
            </a:r>
            <a:r>
              <a:rPr lang="en-US" sz="3200" dirty="0">
                <a:latin typeface="Arial"/>
                <a:ea typeface="Arial"/>
                <a:cs typeface="Arial"/>
                <a:sym typeface="Arial"/>
              </a:rPr>
              <a:t> con, </a:t>
            </a:r>
            <a:r>
              <a:rPr lang="en-US" sz="3200" dirty="0" err="1">
                <a:latin typeface="Arial"/>
                <a:ea typeface="Arial"/>
                <a:cs typeface="Arial"/>
                <a:sym typeface="Arial"/>
              </a:rPr>
              <a:t>không</a:t>
            </a:r>
            <a:r>
              <a:rPr lang="en-US" sz="3200" dirty="0">
                <a:latin typeface="Arial"/>
                <a:ea typeface="Arial"/>
                <a:cs typeface="Arial"/>
                <a:sym typeface="Arial"/>
              </a:rPr>
              <a:t> </a:t>
            </a:r>
            <a:r>
              <a:rPr lang="en-US" sz="3200" dirty="0" err="1">
                <a:latin typeface="Arial"/>
                <a:ea typeface="Arial"/>
                <a:cs typeface="Arial"/>
                <a:sym typeface="Arial"/>
              </a:rPr>
              <a:t>biết</a:t>
            </a:r>
            <a:r>
              <a:rPr lang="en-US" sz="3200" dirty="0">
                <a:latin typeface="Arial"/>
                <a:ea typeface="Arial"/>
                <a:cs typeface="Arial"/>
                <a:sym typeface="Arial"/>
              </a:rPr>
              <a:t> </a:t>
            </a:r>
            <a:r>
              <a:rPr lang="en-US" sz="3200" dirty="0" err="1">
                <a:latin typeface="Arial"/>
                <a:ea typeface="Arial"/>
                <a:cs typeface="Arial"/>
                <a:sym typeface="Arial"/>
              </a:rPr>
              <a:t>chọn</a:t>
            </a:r>
            <a:r>
              <a:rPr lang="en-US" sz="3200" dirty="0">
                <a:latin typeface="Arial"/>
                <a:ea typeface="Arial"/>
                <a:cs typeface="Arial"/>
                <a:sym typeface="Arial"/>
              </a:rPr>
              <a:t> ai </a:t>
            </a:r>
            <a:r>
              <a:rPr lang="en-US" sz="3200" dirty="0" err="1">
                <a:latin typeface="Arial"/>
                <a:ea typeface="Arial"/>
                <a:cs typeface="Arial"/>
                <a:sym typeface="Arial"/>
              </a:rPr>
              <a:t>cho</a:t>
            </a:r>
            <a:r>
              <a:rPr lang="en-US" sz="3200" dirty="0">
                <a:latin typeface="Arial"/>
                <a:ea typeface="Arial"/>
                <a:cs typeface="Arial"/>
                <a:sym typeface="Arial"/>
              </a:rPr>
              <a:t> </a:t>
            </a:r>
            <a:r>
              <a:rPr lang="en-US" sz="3200" dirty="0" err="1">
                <a:latin typeface="Arial"/>
                <a:ea typeface="Arial"/>
                <a:cs typeface="Arial"/>
                <a:sym typeface="Arial"/>
              </a:rPr>
              <a:t>xứng</a:t>
            </a:r>
            <a:r>
              <a:rPr lang="en-US" sz="3200" dirty="0">
                <a:latin typeface="Arial"/>
                <a:ea typeface="Arial"/>
                <a:cs typeface="Arial"/>
                <a:sym typeface="Arial"/>
              </a:rPr>
              <a:t> </a:t>
            </a:r>
            <a:r>
              <a:rPr lang="en-US" sz="3200" dirty="0" err="1">
                <a:latin typeface="Arial"/>
                <a:ea typeface="Arial"/>
                <a:cs typeface="Arial"/>
                <a:sym typeface="Arial"/>
              </a:rPr>
              <a:t>đáng</a:t>
            </a:r>
            <a:r>
              <a:rPr lang="en-US" sz="3200" dirty="0">
                <a:latin typeface="Arial"/>
                <a:ea typeface="Arial"/>
                <a:cs typeface="Arial"/>
                <a:sym typeface="Arial"/>
              </a:rPr>
              <a:t> </a:t>
            </a:r>
            <a:r>
              <a:rPr lang="en-US" sz="3200" dirty="0" err="1">
                <a:latin typeface="Arial"/>
                <a:ea typeface="Arial"/>
                <a:cs typeface="Arial"/>
                <a:sym typeface="Arial"/>
              </a:rPr>
              <a:t>liền</a:t>
            </a:r>
            <a:r>
              <a:rPr lang="en-US" sz="3200" dirty="0">
                <a:latin typeface="Arial"/>
                <a:ea typeface="Arial"/>
                <a:cs typeface="Arial"/>
                <a:sym typeface="Arial"/>
              </a:rPr>
              <a:t> </a:t>
            </a:r>
            <a:r>
              <a:rPr lang="en-US" sz="3200" dirty="0" err="1">
                <a:latin typeface="Arial"/>
                <a:ea typeface="Arial"/>
                <a:cs typeface="Arial"/>
                <a:sym typeface="Arial"/>
              </a:rPr>
              <a:t>ra</a:t>
            </a:r>
            <a:r>
              <a:rPr lang="en-US" sz="3200" dirty="0">
                <a:latin typeface="Arial"/>
                <a:ea typeface="Arial"/>
                <a:cs typeface="Arial"/>
                <a:sym typeface="Arial"/>
              </a:rPr>
              <a:t> </a:t>
            </a:r>
            <a:r>
              <a:rPr lang="en-US" sz="3200" dirty="0" err="1">
                <a:latin typeface="Arial"/>
                <a:ea typeface="Arial"/>
                <a:cs typeface="Arial"/>
                <a:sym typeface="Arial"/>
              </a:rPr>
              <a:t>lời</a:t>
            </a:r>
            <a:r>
              <a:rPr lang="en-US" sz="3200" dirty="0">
                <a:latin typeface="Arial"/>
                <a:ea typeface="Arial"/>
                <a:cs typeface="Arial"/>
                <a:sym typeface="Arial"/>
              </a:rPr>
              <a:t> </a:t>
            </a:r>
            <a:r>
              <a:rPr lang="en-US" sz="3200" dirty="0" err="1">
                <a:latin typeface="Arial"/>
                <a:ea typeface="Arial"/>
                <a:cs typeface="Arial"/>
                <a:sym typeface="Arial"/>
              </a:rPr>
              <a:t>thách</a:t>
            </a:r>
            <a:r>
              <a:rPr lang="en-US" sz="3200" dirty="0">
                <a:latin typeface="Arial"/>
                <a:ea typeface="Arial"/>
                <a:cs typeface="Arial"/>
                <a:sym typeface="Arial"/>
              </a:rPr>
              <a:t> </a:t>
            </a:r>
            <a:r>
              <a:rPr lang="en-US" sz="3200" dirty="0" err="1">
                <a:latin typeface="Arial"/>
                <a:ea typeface="Arial"/>
                <a:cs typeface="Arial"/>
                <a:sym typeface="Arial"/>
              </a:rPr>
              <a:t>đố</a:t>
            </a:r>
            <a:r>
              <a:rPr lang="en-US" sz="3200" dirty="0">
                <a:latin typeface="Arial"/>
                <a:ea typeface="Arial"/>
                <a:cs typeface="Arial"/>
                <a:sym typeface="Arial"/>
              </a:rPr>
              <a:t>.</a:t>
            </a:r>
            <a:endParaRPr sz="3200" dirty="0">
              <a:latin typeface="Arial"/>
              <a:ea typeface="Arial"/>
              <a:cs typeface="Arial"/>
              <a:sym typeface="Arial"/>
            </a:endParaRPr>
          </a:p>
        </p:txBody>
      </p:sp>
      <p:sp>
        <p:nvSpPr>
          <p:cNvPr id="217" name="Google Shape;217;p14"/>
          <p:cNvSpPr txBox="1"/>
          <p:nvPr/>
        </p:nvSpPr>
        <p:spPr>
          <a:xfrm>
            <a:off x="4643020" y="5700966"/>
            <a:ext cx="70755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0000"/>
                </a:solidFill>
                <a:latin typeface="Arial"/>
                <a:ea typeface="Arial"/>
                <a:cs typeface="Arial"/>
                <a:sym typeface="Arial"/>
              </a:rPr>
              <a:t>Đáp án: 3 – 6 – 5 – 2 – 4 – 1 </a:t>
            </a:r>
            <a:endParaRPr sz="36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838200" y="111125"/>
            <a:ext cx="10515600" cy="8845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b="1">
                <a:solidFill>
                  <a:srgbClr val="FF0000"/>
                </a:solidFill>
              </a:rPr>
              <a:t>Hoàn thành bài tập cá nhân</a:t>
            </a:r>
            <a:endParaRPr b="1">
              <a:solidFill>
                <a:srgbClr val="FF0000"/>
              </a:solidFill>
            </a:endParaRPr>
          </a:p>
        </p:txBody>
      </p:sp>
      <p:sp>
        <p:nvSpPr>
          <p:cNvPr id="223" name="Google Shape;223;p15"/>
          <p:cNvSpPr txBox="1">
            <a:spLocks noGrp="1"/>
          </p:cNvSpPr>
          <p:nvPr>
            <p:ph type="body" idx="1"/>
          </p:nvPr>
        </p:nvSpPr>
        <p:spPr>
          <a:xfrm>
            <a:off x="838200" y="120586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Thời gian 10 phút</a:t>
            </a:r>
            <a:endParaRPr/>
          </a:p>
          <a:p>
            <a:pPr marL="0" lvl="0" indent="0" algn="l" rtl="0">
              <a:lnSpc>
                <a:spcPct val="90000"/>
              </a:lnSpc>
              <a:spcBef>
                <a:spcPts val="1000"/>
              </a:spcBef>
              <a:spcAft>
                <a:spcPts val="0"/>
              </a:spcAft>
              <a:buClr>
                <a:schemeClr val="dk1"/>
              </a:buClr>
              <a:buSzPts val="2800"/>
              <a:buNone/>
            </a:pPr>
            <a:r>
              <a:rPr lang="en-US"/>
              <a:t>- Làm vào tập phần hướng dẫn đọc tr.30, 31.</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24" name="Google Shape;224;p15"/>
          <p:cNvPicPr preferRelativeResize="0"/>
          <p:nvPr/>
        </p:nvPicPr>
        <p:blipFill rotWithShape="1">
          <a:blip r:embed="rId3">
            <a:alphaModFix/>
          </a:blip>
          <a:srcRect/>
          <a:stretch/>
        </p:blipFill>
        <p:spPr>
          <a:xfrm>
            <a:off x="838199" y="2336458"/>
            <a:ext cx="7080964" cy="2103462"/>
          </a:xfrm>
          <a:prstGeom prst="rect">
            <a:avLst/>
          </a:prstGeom>
          <a:noFill/>
          <a:ln>
            <a:noFill/>
          </a:ln>
        </p:spPr>
      </p:pic>
      <p:graphicFrame>
        <p:nvGraphicFramePr>
          <p:cNvPr id="225" name="Google Shape;225;p15"/>
          <p:cNvGraphicFramePr/>
          <p:nvPr/>
        </p:nvGraphicFramePr>
        <p:xfrm>
          <a:off x="4384330" y="4521542"/>
          <a:ext cx="7421575" cy="2261205"/>
        </p:xfrm>
        <a:graphic>
          <a:graphicData uri="http://schemas.openxmlformats.org/drawingml/2006/table">
            <a:tbl>
              <a:tblPr firstRow="1" bandRow="1">
                <a:noFill/>
                <a:tableStyleId>{CECBE581-30F8-4AB4-B63B-1C8B4FB29522}</a:tableStyleId>
              </a:tblPr>
              <a:tblGrid>
                <a:gridCol w="3601425">
                  <a:extLst>
                    <a:ext uri="{9D8B030D-6E8A-4147-A177-3AD203B41FA5}">
                      <a16:colId xmlns:a16="http://schemas.microsoft.com/office/drawing/2014/main" val="20000"/>
                    </a:ext>
                  </a:extLst>
                </a:gridCol>
                <a:gridCol w="3820150">
                  <a:extLst>
                    <a:ext uri="{9D8B030D-6E8A-4147-A177-3AD203B41FA5}">
                      <a16:colId xmlns:a16="http://schemas.microsoft.com/office/drawing/2014/main" val="20001"/>
                    </a:ext>
                  </a:extLst>
                </a:gridCol>
              </a:tblGrid>
              <a:tr h="394700">
                <a:tc>
                  <a:txBody>
                    <a:bodyPr/>
                    <a:lstStyle/>
                    <a:p>
                      <a:pPr marL="0" marR="9525" lvl="0" indent="0" algn="ctr" rtl="0">
                        <a:spcBef>
                          <a:spcPts val="0"/>
                        </a:spcBef>
                        <a:spcAft>
                          <a:spcPts val="0"/>
                        </a:spcAft>
                        <a:buNone/>
                      </a:pPr>
                      <a:r>
                        <a:rPr lang="en-US" sz="2400" u="none" strike="noStrike" cap="none"/>
                        <a:t>Đặc điểm</a:t>
                      </a:r>
                      <a:endParaRPr sz="2400" u="none" strike="noStrike" cap="none">
                        <a:latin typeface="Arial"/>
                        <a:ea typeface="Arial"/>
                        <a:cs typeface="Arial"/>
                        <a:sym typeface="Arial"/>
                      </a:endParaRPr>
                    </a:p>
                  </a:txBody>
                  <a:tcPr marL="68575" marR="68575" marT="45725" marB="45725"/>
                </a:tc>
                <a:tc>
                  <a:txBody>
                    <a:bodyPr/>
                    <a:lstStyle/>
                    <a:p>
                      <a:pPr marL="0" marR="9525" lvl="0" indent="0" algn="ctr" rtl="0">
                        <a:spcBef>
                          <a:spcPts val="0"/>
                        </a:spcBef>
                        <a:spcAft>
                          <a:spcPts val="0"/>
                        </a:spcAft>
                        <a:buNone/>
                      </a:pPr>
                      <a:r>
                        <a:rPr lang="en-US" sz="2400" u="none" strike="noStrike" cap="none"/>
                        <a:t>Chi tiết biểu hiện</a:t>
                      </a:r>
                      <a:endParaRPr sz="2400" u="none" strike="noStrike" cap="none">
                        <a:latin typeface="Arial"/>
                        <a:ea typeface="Arial"/>
                        <a:cs typeface="Arial"/>
                        <a:sym typeface="Arial"/>
                      </a:endParaRPr>
                    </a:p>
                  </a:txBody>
                  <a:tcPr marL="68575" marR="68575" marT="45725" marB="45725"/>
                </a:tc>
                <a:extLst>
                  <a:ext uri="{0D108BD9-81ED-4DB2-BD59-A6C34878D82A}">
                    <a16:rowId xmlns:a16="http://schemas.microsoft.com/office/drawing/2014/main" val="10000"/>
                  </a:ext>
                </a:extLst>
              </a:tr>
              <a:tr h="447325">
                <a:tc>
                  <a:txBody>
                    <a:bodyPr/>
                    <a:lstStyle/>
                    <a:p>
                      <a:pPr marL="0" marR="9525" lvl="0" indent="0" algn="just" rtl="0">
                        <a:spcBef>
                          <a:spcPts val="0"/>
                        </a:spcBef>
                        <a:spcAft>
                          <a:spcPts val="0"/>
                        </a:spcAft>
                        <a:buNone/>
                      </a:pPr>
                      <a:r>
                        <a:rPr lang="en-US" sz="2400" u="none" strike="noStrike" cap="none"/>
                        <a:t>a) Thường có những …</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1"/>
                  </a:ext>
                </a:extLst>
              </a:tr>
              <a:tr h="447325">
                <a:tc>
                  <a:txBody>
                    <a:bodyPr/>
                    <a:lstStyle/>
                    <a:p>
                      <a:pPr marL="0" marR="9525" lvl="0" indent="0" algn="just" rtl="0">
                        <a:spcBef>
                          <a:spcPts val="0"/>
                        </a:spcBef>
                        <a:spcAft>
                          <a:spcPts val="0"/>
                        </a:spcAft>
                        <a:buNone/>
                      </a:pPr>
                      <a:r>
                        <a:rPr lang="en-US" sz="2400" u="none" strike="noStrike" cap="none"/>
                        <a:t>b) Thường gắn với …</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2"/>
                  </a:ext>
                </a:extLst>
              </a:tr>
              <a:tr h="767675">
                <a:tc>
                  <a:txBody>
                    <a:bodyPr/>
                    <a:lstStyle/>
                    <a:p>
                      <a:pPr marL="0" marR="9525" lvl="0" indent="0" algn="just" rtl="0">
                        <a:spcBef>
                          <a:spcPts val="0"/>
                        </a:spcBef>
                        <a:spcAft>
                          <a:spcPts val="0"/>
                        </a:spcAft>
                        <a:buNone/>
                      </a:pPr>
                      <a:r>
                        <a:rPr lang="en-US" sz="2400" u="none" strike="noStrike" cap="none"/>
                        <a:t>c) Được cộng đồng …</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3"/>
                  </a:ext>
                </a:extLst>
              </a:tr>
            </a:tbl>
          </a:graphicData>
        </a:graphic>
      </p:graphicFrame>
      <p:pic>
        <p:nvPicPr>
          <p:cNvPr id="226" name="Google Shape;226;p15"/>
          <p:cNvPicPr preferRelativeResize="0"/>
          <p:nvPr/>
        </p:nvPicPr>
        <p:blipFill rotWithShape="1">
          <a:blip r:embed="rId4">
            <a:alphaModFix/>
          </a:blip>
          <a:srcRect/>
          <a:stretch/>
        </p:blipFill>
        <p:spPr>
          <a:xfrm>
            <a:off x="8564879" y="2469039"/>
            <a:ext cx="2923257" cy="16443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5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350520" y="132080"/>
            <a:ext cx="10515600" cy="9353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800"/>
              <a:buFont typeface="Calibri"/>
              <a:buNone/>
            </a:pPr>
            <a:r>
              <a:rPr lang="en-US" sz="4800" b="1">
                <a:solidFill>
                  <a:srgbClr val="0070C0"/>
                </a:solidFill>
              </a:rPr>
              <a:t>Chia sẻ</a:t>
            </a:r>
            <a:endParaRPr sz="4800" b="1">
              <a:solidFill>
                <a:srgbClr val="0070C0"/>
              </a:solidFill>
            </a:endParaRPr>
          </a:p>
        </p:txBody>
      </p:sp>
      <p:grpSp>
        <p:nvGrpSpPr>
          <p:cNvPr id="232" name="Google Shape;232;p16"/>
          <p:cNvGrpSpPr/>
          <p:nvPr/>
        </p:nvGrpSpPr>
        <p:grpSpPr>
          <a:xfrm>
            <a:off x="2908807" y="1300481"/>
            <a:ext cx="6262625" cy="5445760"/>
            <a:chOff x="3020567" y="0"/>
            <a:chExt cx="6262625" cy="5445760"/>
          </a:xfrm>
        </p:grpSpPr>
        <p:sp>
          <p:nvSpPr>
            <p:cNvPr id="233" name="Google Shape;233;p16"/>
            <p:cNvSpPr/>
            <p:nvPr/>
          </p:nvSpPr>
          <p:spPr>
            <a:xfrm>
              <a:off x="3020567" y="0"/>
              <a:ext cx="5445760" cy="5445760"/>
            </a:xfrm>
            <a:prstGeom prst="triangl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5743448" y="545107"/>
              <a:ext cx="3539744" cy="967898"/>
            </a:xfrm>
            <a:prstGeom prst="roundRect">
              <a:avLst>
                <a:gd name="adj" fmla="val 16667"/>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txBox="1"/>
            <p:nvPr/>
          </p:nvSpPr>
          <p:spPr>
            <a:xfrm>
              <a:off x="5790697" y="592356"/>
              <a:ext cx="3445246" cy="873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Mỗi nhóm 4 HS</a:t>
              </a:r>
              <a:endParaRPr/>
            </a:p>
          </p:txBody>
        </p:sp>
        <p:sp>
          <p:nvSpPr>
            <p:cNvPr id="236" name="Google Shape;236;p16"/>
            <p:cNvSpPr/>
            <p:nvPr/>
          </p:nvSpPr>
          <p:spPr>
            <a:xfrm>
              <a:off x="5743448" y="1633993"/>
              <a:ext cx="3539744" cy="967898"/>
            </a:xfrm>
            <a:prstGeom prst="roundRect">
              <a:avLst>
                <a:gd name="adj" fmla="val 16667"/>
              </a:avLst>
            </a:prstGeom>
            <a:solidFill>
              <a:schemeClr val="lt1">
                <a:alpha val="89803"/>
              </a:schemeClr>
            </a:solidFill>
            <a:ln w="12700" cap="flat" cmpd="sng">
              <a:solidFill>
                <a:srgbClr val="43BCB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txBox="1"/>
            <p:nvPr/>
          </p:nvSpPr>
          <p:spPr>
            <a:xfrm>
              <a:off x="5790697" y="1681242"/>
              <a:ext cx="3445246" cy="873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Thời gian 10 phút</a:t>
              </a:r>
              <a:endParaRPr/>
            </a:p>
          </p:txBody>
        </p:sp>
        <p:sp>
          <p:nvSpPr>
            <p:cNvPr id="238" name="Google Shape;238;p16"/>
            <p:cNvSpPr/>
            <p:nvPr/>
          </p:nvSpPr>
          <p:spPr>
            <a:xfrm>
              <a:off x="5743448" y="2722880"/>
              <a:ext cx="3539744" cy="967898"/>
            </a:xfrm>
            <a:prstGeom prst="roundRect">
              <a:avLst>
                <a:gd name="adj" fmla="val 16667"/>
              </a:avLst>
            </a:prstGeom>
            <a:solidFill>
              <a:schemeClr val="lt1">
                <a:alpha val="89803"/>
              </a:schemeClr>
            </a:solidFill>
            <a:ln w="12700" cap="flat" cmpd="sng">
              <a:solidFill>
                <a:srgbClr val="45B3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txBox="1"/>
            <p:nvPr/>
          </p:nvSpPr>
          <p:spPr>
            <a:xfrm>
              <a:off x="5790697" y="2770129"/>
              <a:ext cx="3445246" cy="873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Mỗi HS chia sẻ 2 phút</a:t>
              </a:r>
              <a:endParaRPr/>
            </a:p>
          </p:txBody>
        </p:sp>
        <p:sp>
          <p:nvSpPr>
            <p:cNvPr id="240" name="Google Shape;240;p16"/>
            <p:cNvSpPr/>
            <p:nvPr/>
          </p:nvSpPr>
          <p:spPr>
            <a:xfrm>
              <a:off x="5743448" y="3811766"/>
              <a:ext cx="3539744" cy="967898"/>
            </a:xfrm>
            <a:prstGeom prst="roundRect">
              <a:avLst>
                <a:gd name="adj" fmla="val 16667"/>
              </a:avLst>
            </a:prstGeom>
            <a:solidFill>
              <a:schemeClr val="lt1">
                <a:alpha val="89803"/>
              </a:schemeClr>
            </a:solidFill>
            <a:ln w="12700" cap="flat" cmpd="sng">
              <a:solidFill>
                <a:srgbClr val="6FAA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txBox="1"/>
            <p:nvPr/>
          </p:nvSpPr>
          <p:spPr>
            <a:xfrm>
              <a:off x="5790697" y="3859015"/>
              <a:ext cx="3445246" cy="873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HS lần lượt chia sẻ phần BT cá nhân đã làm.</a:t>
              </a: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838200" y="140042"/>
            <a:ext cx="10515600" cy="11119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600"/>
              <a:buFont typeface="Arial"/>
              <a:buNone/>
            </a:pPr>
            <a:r>
              <a:rPr lang="en-US" sz="3600" b="1" i="1">
                <a:solidFill>
                  <a:srgbClr val="0070C0"/>
                </a:solidFill>
                <a:latin typeface="Arial"/>
                <a:ea typeface="Arial"/>
                <a:cs typeface="Arial"/>
                <a:sym typeface="Arial"/>
              </a:rPr>
              <a:t>Đặc điểm cốt truyện truyền thuyết qua truyện Bánh chưng bánh giầy</a:t>
            </a:r>
            <a:endParaRPr sz="3600" b="1">
              <a:solidFill>
                <a:srgbClr val="0070C0"/>
              </a:solidFill>
              <a:latin typeface="Arial"/>
              <a:ea typeface="Arial"/>
              <a:cs typeface="Arial"/>
              <a:sym typeface="Arial"/>
            </a:endParaRPr>
          </a:p>
        </p:txBody>
      </p:sp>
      <p:sp>
        <p:nvSpPr>
          <p:cNvPr id="247" name="Google Shape;24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248" name="Google Shape;248;p17"/>
          <p:cNvGraphicFramePr/>
          <p:nvPr/>
        </p:nvGraphicFramePr>
        <p:xfrm>
          <a:off x="173501" y="1431728"/>
          <a:ext cx="11798100" cy="5278575"/>
        </p:xfrm>
        <a:graphic>
          <a:graphicData uri="http://schemas.openxmlformats.org/drawingml/2006/table">
            <a:tbl>
              <a:tblPr firstRow="1" bandRow="1">
                <a:noFill/>
                <a:tableStyleId>{23DEF59F-0FB1-41EB-987E-A472261DB46A}</a:tableStyleId>
              </a:tblPr>
              <a:tblGrid>
                <a:gridCol w="5142400">
                  <a:extLst>
                    <a:ext uri="{9D8B030D-6E8A-4147-A177-3AD203B41FA5}">
                      <a16:colId xmlns:a16="http://schemas.microsoft.com/office/drawing/2014/main" val="20000"/>
                    </a:ext>
                  </a:extLst>
                </a:gridCol>
                <a:gridCol w="6655700">
                  <a:extLst>
                    <a:ext uri="{9D8B030D-6E8A-4147-A177-3AD203B41FA5}">
                      <a16:colId xmlns:a16="http://schemas.microsoft.com/office/drawing/2014/main" val="20001"/>
                    </a:ext>
                  </a:extLst>
                </a:gridCol>
              </a:tblGrid>
              <a:tr h="617900">
                <a:tc>
                  <a:txBody>
                    <a:bodyPr/>
                    <a:lstStyle/>
                    <a:p>
                      <a:pPr marL="0" marR="9525" lvl="0" indent="0" algn="ctr" rtl="0">
                        <a:spcBef>
                          <a:spcPts val="0"/>
                        </a:spcBef>
                        <a:spcAft>
                          <a:spcPts val="0"/>
                        </a:spcAft>
                        <a:buNone/>
                      </a:pPr>
                      <a:r>
                        <a:rPr lang="en-US" sz="2400" u="none" strike="noStrike" cap="none"/>
                        <a:t>Đặc điểm</a:t>
                      </a:r>
                      <a:endParaRPr sz="2400" u="none" strike="noStrike" cap="none">
                        <a:latin typeface="Arial"/>
                        <a:ea typeface="Arial"/>
                        <a:cs typeface="Arial"/>
                        <a:sym typeface="Arial"/>
                      </a:endParaRPr>
                    </a:p>
                  </a:txBody>
                  <a:tcPr marL="68575" marR="68575" marT="45725" marB="45725"/>
                </a:tc>
                <a:tc>
                  <a:txBody>
                    <a:bodyPr/>
                    <a:lstStyle/>
                    <a:p>
                      <a:pPr marL="0" marR="9525" lvl="0" indent="0" algn="ctr" rtl="0">
                        <a:spcBef>
                          <a:spcPts val="0"/>
                        </a:spcBef>
                        <a:spcAft>
                          <a:spcPts val="0"/>
                        </a:spcAft>
                        <a:buNone/>
                      </a:pPr>
                      <a:r>
                        <a:rPr lang="en-US" sz="2400" u="none" strike="noStrike" cap="none"/>
                        <a:t>Chi tiết biểu hiện</a:t>
                      </a:r>
                      <a:endParaRPr sz="2400" u="none" strike="noStrike" cap="none">
                        <a:latin typeface="Arial"/>
                        <a:ea typeface="Arial"/>
                        <a:cs typeface="Arial"/>
                        <a:sym typeface="Arial"/>
                      </a:endParaRPr>
                    </a:p>
                  </a:txBody>
                  <a:tcPr marL="68575" marR="68575" marT="45725" marB="45725"/>
                </a:tc>
                <a:extLst>
                  <a:ext uri="{0D108BD9-81ED-4DB2-BD59-A6C34878D82A}">
                    <a16:rowId xmlns:a16="http://schemas.microsoft.com/office/drawing/2014/main" val="10000"/>
                  </a:ext>
                </a:extLst>
              </a:tr>
              <a:tr h="2441300">
                <a:tc>
                  <a:txBody>
                    <a:bodyPr/>
                    <a:lstStyle/>
                    <a:p>
                      <a:pPr marL="0" marR="9525" lvl="0" indent="0" algn="just" rtl="0">
                        <a:spcBef>
                          <a:spcPts val="0"/>
                        </a:spcBef>
                        <a:spcAft>
                          <a:spcPts val="0"/>
                        </a:spcAft>
                        <a:buNone/>
                      </a:pPr>
                      <a:r>
                        <a:rPr lang="en-US" sz="2400" u="none" strike="noStrike" cap="none"/>
                        <a:t>a) Thường xoay quanh công trạng, kì tích của nhân vật mà cộng đồng truyền tụng, tôn thờ.</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r>
                        <a:rPr lang="en-US" sz="2400" u="none" strike="noStrike" cap="none"/>
                        <a:t>Lang Liêu đã lấy hạt gạo làm bánh, tạo thành bánh chưng và bánh giầy dâng cúng tổ tiên.Từ đó, người dân nước ta chăm nghề trồng trọt, chăn nuôi và mỗi khi tết đến, nhà nhà làm bánh chưng, bánh giầy để dâng cúng Trời đất và tổ tiên.</a:t>
                      </a: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1"/>
                  </a:ext>
                </a:extLst>
              </a:tr>
              <a:tr h="1299925">
                <a:tc>
                  <a:txBody>
                    <a:bodyPr/>
                    <a:lstStyle/>
                    <a:p>
                      <a:pPr marL="0" marR="9525" lvl="0" indent="0" algn="just" rtl="0">
                        <a:spcBef>
                          <a:spcPts val="0"/>
                        </a:spcBef>
                        <a:spcAft>
                          <a:spcPts val="0"/>
                        </a:spcAft>
                        <a:buNone/>
                      </a:pPr>
                      <a:r>
                        <a:rPr lang="en-US" sz="2400" u="none" strike="noStrike" cap="none"/>
                        <a:t>b) Thường sử dụng dụng yếu tố kì ảo nhằm thể hiện tài năng, sức mạnh khác thường của nhân vật.</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r>
                        <a:rPr lang="en-US" sz="2400" u="none" strike="noStrike" cap="none"/>
                        <a:t>Thần đã về báo mộng và Lang Liêu đã thể hiện sự sáng tạo qua việc tạo thành hai thứ bánh tượng trưng cho Trời và Đất.</a:t>
                      </a: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2"/>
                  </a:ext>
                </a:extLst>
              </a:tr>
              <a:tr h="919450">
                <a:tc>
                  <a:txBody>
                    <a:bodyPr/>
                    <a:lstStyle/>
                    <a:p>
                      <a:pPr marL="0" marR="9525" lvl="0" indent="0" algn="just" rtl="0">
                        <a:spcBef>
                          <a:spcPts val="0"/>
                        </a:spcBef>
                        <a:spcAft>
                          <a:spcPts val="0"/>
                        </a:spcAft>
                        <a:buNone/>
                      </a:pPr>
                      <a:r>
                        <a:rPr lang="en-US" sz="2400" u="none" strike="noStrike" cap="none"/>
                        <a:t>c) Cuối truyện thường gợi nhắc các dấu tích xưa còn lưu lại đến.</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r>
                        <a:rPr lang="en-US" sz="2400" u="none" strike="noStrike" cap="none"/>
                        <a:t>Mỗi khi tết đến, nhà nhà lại làm bánh chưng, bánh giầy để dâng cúng Trời Đất và tổ tiên.</a:t>
                      </a: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711003" y="224450"/>
            <a:ext cx="10515600" cy="11963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en-US" sz="3600" b="1" i="1">
                <a:solidFill>
                  <a:srgbClr val="FF0000"/>
                </a:solidFill>
                <a:latin typeface="Calibri"/>
                <a:ea typeface="Calibri"/>
                <a:cs typeface="Calibri"/>
                <a:sym typeface="Calibri"/>
              </a:rPr>
              <a:t>Đặc điểm nhân vật truyền thuyết qua truyện </a:t>
            </a:r>
            <a:endParaRPr sz="3600" b="1" i="1">
              <a:solidFill>
                <a:srgbClr val="FF0000"/>
              </a:solidFill>
              <a:latin typeface="Calibri"/>
              <a:ea typeface="Calibri"/>
              <a:cs typeface="Calibri"/>
              <a:sym typeface="Calibri"/>
            </a:endParaRPr>
          </a:p>
          <a:p>
            <a:pPr marL="0" lvl="0" indent="0" algn="ctr" rtl="0">
              <a:lnSpc>
                <a:spcPct val="90000"/>
              </a:lnSpc>
              <a:spcBef>
                <a:spcPts val="0"/>
              </a:spcBef>
              <a:spcAft>
                <a:spcPts val="0"/>
              </a:spcAft>
              <a:buClr>
                <a:srgbClr val="FF0000"/>
              </a:buClr>
              <a:buSzPts val="3600"/>
              <a:buFont typeface="Calibri"/>
              <a:buNone/>
            </a:pPr>
            <a:r>
              <a:rPr lang="en-US" sz="3600" b="1" i="1">
                <a:solidFill>
                  <a:srgbClr val="FF0000"/>
                </a:solidFill>
                <a:latin typeface="Calibri"/>
                <a:ea typeface="Calibri"/>
                <a:cs typeface="Calibri"/>
                <a:sym typeface="Calibri"/>
              </a:rPr>
              <a:t>Bánh chưng bánh giầy</a:t>
            </a:r>
            <a:endParaRPr sz="3600" b="1">
              <a:solidFill>
                <a:srgbClr val="FF0000"/>
              </a:solidFill>
              <a:latin typeface="Calibri"/>
              <a:ea typeface="Calibri"/>
              <a:cs typeface="Calibri"/>
              <a:sym typeface="Calibri"/>
            </a:endParaRPr>
          </a:p>
        </p:txBody>
      </p:sp>
      <p:graphicFrame>
        <p:nvGraphicFramePr>
          <p:cNvPr id="254" name="Google Shape;254;p18"/>
          <p:cNvGraphicFramePr/>
          <p:nvPr>
            <p:extLst>
              <p:ext uri="{D42A27DB-BD31-4B8C-83A1-F6EECF244321}">
                <p14:modId xmlns:p14="http://schemas.microsoft.com/office/powerpoint/2010/main" val="141031169"/>
              </p:ext>
            </p:extLst>
          </p:nvPr>
        </p:nvGraphicFramePr>
        <p:xfrm>
          <a:off x="350810" y="1550012"/>
          <a:ext cx="11686150" cy="4949735"/>
        </p:xfrm>
        <a:graphic>
          <a:graphicData uri="http://schemas.openxmlformats.org/drawingml/2006/table">
            <a:tbl>
              <a:tblPr firstRow="1" bandRow="1">
                <a:noFill/>
                <a:tableStyleId>{CECBE581-30F8-4AB4-B63B-1C8B4FB29522}</a:tableStyleId>
              </a:tblPr>
              <a:tblGrid>
                <a:gridCol w="5843075">
                  <a:extLst>
                    <a:ext uri="{9D8B030D-6E8A-4147-A177-3AD203B41FA5}">
                      <a16:colId xmlns:a16="http://schemas.microsoft.com/office/drawing/2014/main" val="20000"/>
                    </a:ext>
                  </a:extLst>
                </a:gridCol>
                <a:gridCol w="5843075">
                  <a:extLst>
                    <a:ext uri="{9D8B030D-6E8A-4147-A177-3AD203B41FA5}">
                      <a16:colId xmlns:a16="http://schemas.microsoft.com/office/drawing/2014/main" val="20001"/>
                    </a:ext>
                  </a:extLst>
                </a:gridCol>
              </a:tblGrid>
              <a:tr h="469175">
                <a:tc>
                  <a:txBody>
                    <a:bodyPr/>
                    <a:lstStyle/>
                    <a:p>
                      <a:pPr marL="0" marR="9525" lvl="0" indent="0" algn="ctr" rtl="0">
                        <a:spcBef>
                          <a:spcPts val="0"/>
                        </a:spcBef>
                        <a:spcAft>
                          <a:spcPts val="0"/>
                        </a:spcAft>
                        <a:buNone/>
                      </a:pPr>
                      <a:r>
                        <a:rPr lang="en-US" sz="2400" u="none" strike="noStrike" cap="none"/>
                        <a:t>Đặc điểm</a:t>
                      </a:r>
                      <a:endParaRPr sz="2400" u="none" strike="noStrike" cap="none">
                        <a:latin typeface="Arial"/>
                        <a:ea typeface="Arial"/>
                        <a:cs typeface="Arial"/>
                        <a:sym typeface="Arial"/>
                      </a:endParaRPr>
                    </a:p>
                  </a:txBody>
                  <a:tcPr marL="68575" marR="68575" marT="45725" marB="45725"/>
                </a:tc>
                <a:tc>
                  <a:txBody>
                    <a:bodyPr/>
                    <a:lstStyle/>
                    <a:p>
                      <a:pPr marL="0" marR="9525" lvl="0" indent="0" algn="ctr" rtl="0">
                        <a:spcBef>
                          <a:spcPts val="0"/>
                        </a:spcBef>
                        <a:spcAft>
                          <a:spcPts val="0"/>
                        </a:spcAft>
                        <a:buNone/>
                      </a:pPr>
                      <a:r>
                        <a:rPr lang="en-US" sz="2400" u="none" strike="noStrike" cap="none"/>
                        <a:t>Chi tiết biểu hiện</a:t>
                      </a:r>
                      <a:endParaRPr sz="2400" u="none" strike="noStrike" cap="none">
                        <a:latin typeface="Arial"/>
                        <a:ea typeface="Arial"/>
                        <a:cs typeface="Arial"/>
                        <a:sym typeface="Arial"/>
                      </a:endParaRPr>
                    </a:p>
                  </a:txBody>
                  <a:tcPr marL="68575" marR="68575" marT="45725" marB="45725"/>
                </a:tc>
                <a:extLst>
                  <a:ext uri="{0D108BD9-81ED-4DB2-BD59-A6C34878D82A}">
                    <a16:rowId xmlns:a16="http://schemas.microsoft.com/office/drawing/2014/main" val="10000"/>
                  </a:ext>
                </a:extLst>
              </a:tr>
              <a:tr h="667275">
                <a:tc>
                  <a:txBody>
                    <a:bodyPr/>
                    <a:lstStyle/>
                    <a:p>
                      <a:pPr marL="0" marR="9525" lvl="0" indent="0" algn="just" rtl="0">
                        <a:spcBef>
                          <a:spcPts val="0"/>
                        </a:spcBef>
                        <a:spcAft>
                          <a:spcPts val="0"/>
                        </a:spcAft>
                        <a:buNone/>
                      </a:pPr>
                      <a:r>
                        <a:rPr lang="en-US" sz="2400" u="none" strike="noStrike" cap="none"/>
                        <a:t>a) Thường có những đặc điểm khác lạ về tài năng, lai lịch, phẩm chất.</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r>
                        <a:rPr lang="en-US" sz="2400" u="none" strike="noStrike" cap="none"/>
                        <a:t>Lang Liêu mất mẹ từ sớm, là chàng trai hiền hậu, chăm chỉ, hiếu thảo.</a:t>
                      </a:r>
                      <a:endParaRPr sz="2400" u="none" strike="noStrike" cap="none">
                        <a:latin typeface="Arial"/>
                        <a:ea typeface="Arial"/>
                        <a:cs typeface="Arial"/>
                        <a:sym typeface="Arial"/>
                      </a:endParaRPr>
                    </a:p>
                  </a:txBody>
                  <a:tcPr marL="114300" marR="114300" marT="76200" marB="76200"/>
                </a:tc>
                <a:extLst>
                  <a:ext uri="{0D108BD9-81ED-4DB2-BD59-A6C34878D82A}">
                    <a16:rowId xmlns:a16="http://schemas.microsoft.com/office/drawing/2014/main" val="10001"/>
                  </a:ext>
                </a:extLst>
              </a:tr>
              <a:tr h="1063450">
                <a:tc>
                  <a:txBody>
                    <a:bodyPr/>
                    <a:lstStyle/>
                    <a:p>
                      <a:pPr marL="0" marR="9525" lvl="0" indent="0" algn="just" rtl="0">
                        <a:spcBef>
                          <a:spcPts val="0"/>
                        </a:spcBef>
                        <a:spcAft>
                          <a:spcPts val="0"/>
                        </a:spcAft>
                        <a:buNone/>
                      </a:pPr>
                      <a:r>
                        <a:rPr lang="en-US" sz="2400" u="none" strike="noStrike" cap="none"/>
                        <a:t>b) Thường gắn với sự kiện lịch sử và có công lớn với cộng đồng.</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r>
                        <a:rPr lang="en-US" sz="2400" u="none" strike="noStrike" cap="none"/>
                        <a:t>Gắn</a:t>
                      </a:r>
                      <a:r>
                        <a:rPr lang="en-US" sz="2400" u="none" strike="noStrike" cap="none" dirty="0"/>
                        <a:t> </a:t>
                      </a:r>
                      <a:r>
                        <a:rPr lang="en-US" sz="2400" u="none" strike="noStrike" cap="none" dirty="0" err="1"/>
                        <a:t>với</a:t>
                      </a:r>
                      <a:r>
                        <a:rPr lang="en-US" sz="2400" u="none" strike="noStrike" cap="none" dirty="0"/>
                        <a:t> </a:t>
                      </a:r>
                      <a:r>
                        <a:rPr lang="en-US" sz="2400" u="none" strike="noStrike" cap="none" dirty="0" err="1"/>
                        <a:t>sự</a:t>
                      </a:r>
                      <a:r>
                        <a:rPr lang="en-US" sz="2400" u="none" strike="noStrike" cap="none" dirty="0"/>
                        <a:t> </a:t>
                      </a:r>
                      <a:r>
                        <a:rPr lang="en-US" sz="2400" u="none" strike="noStrike" cap="none" dirty="0" err="1"/>
                        <a:t>kiện</a:t>
                      </a:r>
                      <a:r>
                        <a:rPr lang="en-US" sz="2400" u="none" strike="noStrike" cap="none" dirty="0"/>
                        <a:t>: </a:t>
                      </a:r>
                      <a:r>
                        <a:rPr lang="en-US" sz="2400" u="none" strike="noStrike" cap="none" dirty="0" err="1"/>
                        <a:t>vua</a:t>
                      </a:r>
                      <a:r>
                        <a:rPr lang="en-US" sz="2400" u="none" strike="noStrike" cap="none" dirty="0"/>
                        <a:t> </a:t>
                      </a:r>
                      <a:r>
                        <a:rPr lang="en-US" sz="2400" u="none" strike="noStrike" cap="none" dirty="0" err="1"/>
                        <a:t>Hùng</a:t>
                      </a:r>
                      <a:r>
                        <a:rPr lang="en-US" sz="2400" u="none" strike="noStrike" cap="none" dirty="0"/>
                        <a:t> </a:t>
                      </a:r>
                      <a:r>
                        <a:rPr lang="en-US" sz="2400" u="none" strike="noStrike" cap="none" dirty="0" err="1"/>
                        <a:t>thứ</a:t>
                      </a:r>
                      <a:r>
                        <a:rPr lang="en-US" sz="2400" u="none" strike="noStrike" cap="none" dirty="0"/>
                        <a:t> </a:t>
                      </a:r>
                      <a:r>
                        <a:rPr lang="en-US" sz="2400" u="none" strike="noStrike" cap="none" dirty="0" err="1"/>
                        <a:t>sáu</a:t>
                      </a:r>
                      <a:r>
                        <a:rPr lang="en-US" sz="2400" u="none" strike="noStrike" cap="none" dirty="0"/>
                        <a:t> </a:t>
                      </a:r>
                      <a:r>
                        <a:rPr lang="en-US" sz="2400" u="none" strike="noStrike" cap="none" dirty="0" err="1"/>
                        <a:t>khi</a:t>
                      </a:r>
                      <a:r>
                        <a:rPr lang="en-US" sz="2400" u="none" strike="noStrike" cap="none" dirty="0"/>
                        <a:t> </a:t>
                      </a:r>
                      <a:r>
                        <a:rPr lang="en-US" sz="2400" u="none" strike="noStrike" cap="none" dirty="0" err="1"/>
                        <a:t>về</a:t>
                      </a:r>
                      <a:r>
                        <a:rPr lang="en-US" sz="2400" u="none" strike="noStrike" cap="none" dirty="0"/>
                        <a:t> </a:t>
                      </a:r>
                      <a:r>
                        <a:rPr lang="en-US" sz="2400" u="none" strike="noStrike" cap="none" dirty="0" err="1"/>
                        <a:t>già</a:t>
                      </a:r>
                      <a:r>
                        <a:rPr lang="en-US" sz="2400" u="none" strike="noStrike" cap="none" dirty="0"/>
                        <a:t>, </a:t>
                      </a:r>
                      <a:r>
                        <a:rPr lang="en-US" sz="2400" u="none" strike="noStrike" cap="none" dirty="0" err="1"/>
                        <a:t>muốn</a:t>
                      </a:r>
                      <a:r>
                        <a:rPr lang="en-US" sz="2400" u="none" strike="noStrike" cap="none" dirty="0"/>
                        <a:t> </a:t>
                      </a:r>
                      <a:r>
                        <a:rPr lang="en-US" sz="2400" u="none" strike="noStrike" cap="none" dirty="0" err="1"/>
                        <a:t>tìm</a:t>
                      </a:r>
                      <a:r>
                        <a:rPr lang="en-US" sz="2400" u="none" strike="noStrike" cap="none" dirty="0"/>
                        <a:t> </a:t>
                      </a:r>
                      <a:r>
                        <a:rPr lang="en-US" sz="2400" u="none" strike="noStrike" cap="none" dirty="0" err="1"/>
                        <a:t>người</a:t>
                      </a:r>
                      <a:r>
                        <a:rPr lang="en-US" sz="2400" u="none" strike="noStrike" cap="none" dirty="0"/>
                        <a:t> </a:t>
                      </a:r>
                      <a:r>
                        <a:rPr lang="en-US" sz="2400" u="none" strike="noStrike" cap="none" dirty="0" err="1"/>
                        <a:t>thật</a:t>
                      </a:r>
                      <a:r>
                        <a:rPr lang="en-US" sz="2400" u="none" strike="noStrike" cap="none" dirty="0"/>
                        <a:t> </a:t>
                      </a:r>
                      <a:r>
                        <a:rPr lang="en-US" sz="2400" u="none" strike="noStrike" cap="none" dirty="0" err="1"/>
                        <a:t>xứng</a:t>
                      </a:r>
                      <a:r>
                        <a:rPr lang="en-US" sz="2400" u="none" strike="noStrike" cap="none" dirty="0"/>
                        <a:t> </a:t>
                      </a:r>
                      <a:r>
                        <a:rPr lang="en-US" sz="2400" u="none" strike="noStrike" cap="none" dirty="0" err="1"/>
                        <a:t>đáng</a:t>
                      </a:r>
                      <a:r>
                        <a:rPr lang="en-US" sz="2400" u="none" strike="noStrike" cap="none" dirty="0"/>
                        <a:t> </a:t>
                      </a:r>
                      <a:r>
                        <a:rPr lang="en-US" sz="2400" u="none" strike="noStrike" cap="none" dirty="0" err="1"/>
                        <a:t>để</a:t>
                      </a:r>
                      <a:r>
                        <a:rPr lang="en-US" sz="2400" u="none" strike="noStrike" cap="none" dirty="0"/>
                        <a:t> </a:t>
                      </a:r>
                      <a:r>
                        <a:rPr lang="en-US" sz="2400" u="none" strike="noStrike" cap="none" dirty="0" err="1"/>
                        <a:t>truyền</a:t>
                      </a:r>
                      <a:r>
                        <a:rPr lang="en-US" sz="2400" u="none" strike="noStrike" cap="none" dirty="0"/>
                        <a:t> </a:t>
                      </a:r>
                      <a:r>
                        <a:rPr lang="en-US" sz="2400" u="none" strike="noStrike" cap="none" dirty="0" err="1"/>
                        <a:t>ngôi</a:t>
                      </a:r>
                      <a:r>
                        <a:rPr lang="en-US" sz="2400" u="none" strike="noStrike" cap="none" dirty="0"/>
                        <a:t>. Lang </a:t>
                      </a:r>
                      <a:r>
                        <a:rPr lang="en-US" sz="2400" u="none" strike="noStrike" cap="none" dirty="0" err="1"/>
                        <a:t>Liêu</a:t>
                      </a:r>
                      <a:r>
                        <a:rPr lang="en-US" sz="2400" u="none" strike="noStrike" cap="none" dirty="0"/>
                        <a:t> </a:t>
                      </a:r>
                      <a:r>
                        <a:rPr lang="en-US" sz="2400" u="none" strike="noStrike" cap="none" dirty="0" err="1"/>
                        <a:t>đã</a:t>
                      </a:r>
                      <a:r>
                        <a:rPr lang="en-US" sz="2400" u="none" strike="noStrike" cap="none" dirty="0"/>
                        <a:t> </a:t>
                      </a:r>
                      <a:r>
                        <a:rPr lang="en-US" sz="2400" u="none" strike="noStrike" cap="none" dirty="0" err="1"/>
                        <a:t>làm</a:t>
                      </a:r>
                      <a:r>
                        <a:rPr lang="en-US" sz="2400" u="none" strike="noStrike" cap="none" dirty="0"/>
                        <a:t> </a:t>
                      </a:r>
                      <a:r>
                        <a:rPr lang="en-US" sz="2400" u="none" strike="noStrike" cap="none" dirty="0" err="1"/>
                        <a:t>ra</a:t>
                      </a:r>
                      <a:r>
                        <a:rPr lang="en-US" sz="2400" u="none" strike="noStrike" cap="none" dirty="0"/>
                        <a:t> </a:t>
                      </a:r>
                      <a:r>
                        <a:rPr lang="en-US" sz="2400" u="none" strike="noStrike" cap="none" dirty="0" err="1"/>
                        <a:t>được</a:t>
                      </a:r>
                      <a:r>
                        <a:rPr lang="en-US" sz="2400" u="none" strike="noStrike" cap="none" dirty="0"/>
                        <a:t> </a:t>
                      </a:r>
                      <a:r>
                        <a:rPr lang="en-US" sz="2400" u="none" strike="noStrike" cap="none" dirty="0" err="1"/>
                        <a:t>hai</a:t>
                      </a:r>
                      <a:r>
                        <a:rPr lang="en-US" sz="2400" u="none" strike="noStrike" cap="none" dirty="0"/>
                        <a:t> </a:t>
                      </a:r>
                      <a:r>
                        <a:rPr lang="en-US" sz="2400" u="none" strike="noStrike" cap="none" dirty="0" err="1"/>
                        <a:t>thứ</a:t>
                      </a:r>
                      <a:r>
                        <a:rPr lang="en-US" sz="2400" u="none" strike="noStrike" cap="none" dirty="0"/>
                        <a:t> bánh </a:t>
                      </a:r>
                      <a:r>
                        <a:rPr lang="en-US" sz="2400" u="none" strike="noStrike" cap="none" dirty="0" err="1"/>
                        <a:t>giản</a:t>
                      </a:r>
                      <a:r>
                        <a:rPr lang="en-US" sz="2400" u="none" strike="noStrike" cap="none" dirty="0"/>
                        <a:t> </a:t>
                      </a:r>
                      <a:r>
                        <a:rPr lang="en-US" sz="2400" u="none" strike="noStrike" cap="none" dirty="0" err="1"/>
                        <a:t>dị</a:t>
                      </a:r>
                      <a:r>
                        <a:rPr lang="en-US" sz="2400" u="none" strike="noStrike" cap="none" dirty="0"/>
                        <a:t> </a:t>
                      </a:r>
                      <a:r>
                        <a:rPr lang="en-US" sz="2400" u="none" strike="noStrike" cap="none" dirty="0" err="1"/>
                        <a:t>mà</a:t>
                      </a:r>
                      <a:r>
                        <a:rPr lang="en-US" sz="2400" u="none" strike="noStrike" cap="none" dirty="0"/>
                        <a:t> ý </a:t>
                      </a:r>
                      <a:r>
                        <a:rPr lang="en-US" sz="2400" u="none" strike="noStrike" cap="none" dirty="0" err="1"/>
                        <a:t>nghĩa</a:t>
                      </a:r>
                      <a:r>
                        <a:rPr lang="en-US" sz="2400" u="none" strike="noStrike" cap="none" dirty="0"/>
                        <a:t> </a:t>
                      </a:r>
                      <a:r>
                        <a:rPr lang="en-US" sz="2400" u="none" strike="noStrike" cap="none" dirty="0" err="1"/>
                        <a:t>sâu</a:t>
                      </a:r>
                      <a:r>
                        <a:rPr lang="en-US" sz="2400" u="none" strike="noStrike" cap="none" dirty="0"/>
                        <a:t> </a:t>
                      </a:r>
                      <a:r>
                        <a:rPr lang="en-US" sz="2400" u="none" strike="noStrike" cap="none" dirty="0" err="1"/>
                        <a:t>sắc</a:t>
                      </a:r>
                      <a:r>
                        <a:rPr lang="en-US" sz="2400" u="none" strike="noStrike" cap="none" dirty="0"/>
                        <a:t> </a:t>
                      </a:r>
                      <a:r>
                        <a:rPr lang="en-US" sz="2400" u="none" strike="noStrike" cap="none" dirty="0" err="1"/>
                        <a:t>nên</a:t>
                      </a:r>
                      <a:r>
                        <a:rPr lang="en-US" sz="2400" u="none" strike="noStrike" cap="none" dirty="0"/>
                        <a:t> </a:t>
                      </a:r>
                      <a:r>
                        <a:rPr lang="en-US" sz="2400" u="none" strike="noStrike" cap="none" dirty="0" err="1"/>
                        <a:t>được</a:t>
                      </a:r>
                      <a:r>
                        <a:rPr lang="en-US" sz="2400" u="none" strike="noStrike" cap="none" dirty="0"/>
                        <a:t> </a:t>
                      </a:r>
                      <a:r>
                        <a:rPr lang="en-US" sz="2400" u="none" strike="noStrike" cap="none" dirty="0" err="1"/>
                        <a:t>truyền</a:t>
                      </a:r>
                      <a:r>
                        <a:rPr lang="en-US" sz="2400" u="none" strike="noStrike" cap="none" dirty="0"/>
                        <a:t> </a:t>
                      </a:r>
                      <a:r>
                        <a:rPr lang="en-US" sz="2400" u="none" strike="noStrike" cap="none" dirty="0" err="1"/>
                        <a:t>ngôi</a:t>
                      </a:r>
                      <a:r>
                        <a:rPr lang="en-US" sz="2400" u="none" strike="noStrike" cap="none" dirty="0"/>
                        <a:t>.</a:t>
                      </a:r>
                      <a:endParaRPr sz="2400" u="none" strike="noStrike" cap="none" dirty="0">
                        <a:latin typeface="Arial"/>
                        <a:ea typeface="Arial"/>
                        <a:cs typeface="Arial"/>
                        <a:sym typeface="Arial"/>
                      </a:endParaRPr>
                    </a:p>
                  </a:txBody>
                  <a:tcPr marL="114300" marR="114300" marT="76200" marB="76200"/>
                </a:tc>
                <a:extLst>
                  <a:ext uri="{0D108BD9-81ED-4DB2-BD59-A6C34878D82A}">
                    <a16:rowId xmlns:a16="http://schemas.microsoft.com/office/drawing/2014/main" val="10002"/>
                  </a:ext>
                </a:extLst>
              </a:tr>
              <a:tr h="1265850">
                <a:tc>
                  <a:txBody>
                    <a:bodyPr/>
                    <a:lstStyle/>
                    <a:p>
                      <a:pPr marL="0" marR="9525" lvl="0" indent="0" algn="just" rtl="0">
                        <a:spcBef>
                          <a:spcPts val="0"/>
                        </a:spcBef>
                        <a:spcAft>
                          <a:spcPts val="0"/>
                        </a:spcAft>
                        <a:buNone/>
                      </a:pPr>
                      <a:r>
                        <a:rPr lang="en-US" sz="2400" u="none" strike="noStrike" cap="none"/>
                        <a:t>c) Được cộng đồng truyền tụng, tôn thờ.</a:t>
                      </a:r>
                      <a:endParaRPr sz="2400" u="none" strike="noStrike" cap="none">
                        <a:latin typeface="Arial"/>
                        <a:ea typeface="Arial"/>
                        <a:cs typeface="Arial"/>
                        <a:sym typeface="Arial"/>
                      </a:endParaRPr>
                    </a:p>
                  </a:txBody>
                  <a:tcPr marL="114300" marR="114300" marT="76200" marB="76200"/>
                </a:tc>
                <a:tc>
                  <a:txBody>
                    <a:bodyPr/>
                    <a:lstStyle/>
                    <a:p>
                      <a:pPr marL="0" marR="9525" lvl="0" indent="0" algn="just" rtl="0">
                        <a:spcBef>
                          <a:spcPts val="0"/>
                        </a:spcBef>
                        <a:spcAft>
                          <a:spcPts val="0"/>
                        </a:spcAft>
                        <a:buNone/>
                      </a:pPr>
                      <a:r>
                        <a:rPr lang="en-US" sz="2400" u="none" strike="noStrike" cap="none" dirty="0" err="1"/>
                        <a:t>Từ</a:t>
                      </a:r>
                      <a:r>
                        <a:rPr lang="en-US" sz="2400" u="none" strike="noStrike" cap="none" dirty="0"/>
                        <a:t> </a:t>
                      </a:r>
                      <a:r>
                        <a:rPr lang="en-US" sz="2400" u="none" strike="noStrike" cap="none" dirty="0" err="1"/>
                        <a:t>đó</a:t>
                      </a:r>
                      <a:r>
                        <a:rPr lang="en-US" sz="2400" u="none" strike="noStrike" cap="none" dirty="0"/>
                        <a:t>, </a:t>
                      </a:r>
                      <a:r>
                        <a:rPr lang="en-US" sz="2400" u="none" strike="noStrike" cap="none" dirty="0" err="1"/>
                        <a:t>người</a:t>
                      </a:r>
                      <a:r>
                        <a:rPr lang="en-US" sz="2400" u="none" strike="noStrike" cap="none" dirty="0"/>
                        <a:t> </a:t>
                      </a:r>
                      <a:r>
                        <a:rPr lang="en-US" sz="2400" u="none" strike="noStrike" cap="none" dirty="0" err="1"/>
                        <a:t>dân</a:t>
                      </a:r>
                      <a:r>
                        <a:rPr lang="en-US" sz="2400" u="none" strike="noStrike" cap="none" dirty="0"/>
                        <a:t> </a:t>
                      </a:r>
                      <a:r>
                        <a:rPr lang="en-US" sz="2400" u="none" strike="noStrike" cap="none" dirty="0" err="1"/>
                        <a:t>nước</a:t>
                      </a:r>
                      <a:r>
                        <a:rPr lang="en-US" sz="2400" u="none" strike="noStrike" cap="none" dirty="0"/>
                        <a:t> ta </a:t>
                      </a:r>
                      <a:r>
                        <a:rPr lang="en-US" sz="2400" u="none" strike="noStrike" cap="none" dirty="0" err="1"/>
                        <a:t>chăm</a:t>
                      </a:r>
                      <a:r>
                        <a:rPr lang="en-US" sz="2400" u="none" strike="noStrike" cap="none" dirty="0"/>
                        <a:t> </a:t>
                      </a:r>
                      <a:r>
                        <a:rPr lang="en-US" sz="2400" u="none" strike="noStrike" cap="none" dirty="0" err="1"/>
                        <a:t>nghề</a:t>
                      </a:r>
                      <a:r>
                        <a:rPr lang="en-US" sz="2400" u="none" strike="noStrike" cap="none" dirty="0"/>
                        <a:t> </a:t>
                      </a:r>
                      <a:r>
                        <a:rPr lang="en-US" sz="2400" u="none" strike="noStrike" cap="none" dirty="0" err="1"/>
                        <a:t>trồng</a:t>
                      </a:r>
                      <a:r>
                        <a:rPr lang="en-US" sz="2400" u="none" strike="noStrike" cap="none" dirty="0"/>
                        <a:t> </a:t>
                      </a:r>
                      <a:r>
                        <a:rPr lang="en-US" sz="2400" u="none" strike="noStrike" cap="none" dirty="0" err="1"/>
                        <a:t>trọt</a:t>
                      </a:r>
                      <a:r>
                        <a:rPr lang="en-US" sz="2400" u="none" strike="noStrike" cap="none" dirty="0"/>
                        <a:t>, </a:t>
                      </a:r>
                      <a:r>
                        <a:rPr lang="en-US" sz="2400" u="none" strike="noStrike" cap="none" dirty="0" err="1"/>
                        <a:t>chăn</a:t>
                      </a:r>
                      <a:r>
                        <a:rPr lang="en-US" sz="2400" u="none" strike="noStrike" cap="none" dirty="0"/>
                        <a:t> </a:t>
                      </a:r>
                      <a:r>
                        <a:rPr lang="en-US" sz="2400" u="none" strike="noStrike" cap="none" dirty="0" err="1"/>
                        <a:t>nuôi</a:t>
                      </a:r>
                      <a:r>
                        <a:rPr lang="en-US" sz="2400" u="none" strike="noStrike" cap="none" dirty="0"/>
                        <a:t> </a:t>
                      </a:r>
                      <a:r>
                        <a:rPr lang="en-US" sz="2400" u="none" strike="noStrike" cap="none" dirty="0" err="1"/>
                        <a:t>và</a:t>
                      </a:r>
                      <a:r>
                        <a:rPr lang="en-US" sz="2400" u="none" strike="noStrike" cap="none" dirty="0"/>
                        <a:t> </a:t>
                      </a:r>
                      <a:r>
                        <a:rPr lang="en-US" sz="2400" u="none" strike="noStrike" cap="none" dirty="0" err="1"/>
                        <a:t>mỗi</a:t>
                      </a:r>
                      <a:r>
                        <a:rPr lang="en-US" sz="2400" u="none" strike="noStrike" cap="none" dirty="0"/>
                        <a:t> </a:t>
                      </a:r>
                      <a:r>
                        <a:rPr lang="en-US" sz="2400" u="none" strike="noStrike" cap="none" dirty="0" err="1"/>
                        <a:t>khi</a:t>
                      </a:r>
                      <a:r>
                        <a:rPr lang="en-US" sz="2400" u="none" strike="noStrike" cap="none" dirty="0"/>
                        <a:t> </a:t>
                      </a:r>
                      <a:r>
                        <a:rPr lang="en-US" sz="2400" u="none" strike="noStrike" cap="none" dirty="0" err="1"/>
                        <a:t>tết</a:t>
                      </a:r>
                      <a:r>
                        <a:rPr lang="en-US" sz="2400" u="none" strike="noStrike" cap="none" dirty="0"/>
                        <a:t> </a:t>
                      </a:r>
                      <a:r>
                        <a:rPr lang="en-US" sz="2400" u="none" strike="noStrike" cap="none" dirty="0" err="1"/>
                        <a:t>đến</a:t>
                      </a:r>
                      <a:r>
                        <a:rPr lang="en-US" sz="2400" u="none" strike="noStrike" cap="none" dirty="0"/>
                        <a:t>, </a:t>
                      </a:r>
                      <a:r>
                        <a:rPr lang="en-US" sz="2400" u="none" strike="noStrike" cap="none" dirty="0" err="1"/>
                        <a:t>nhà</a:t>
                      </a:r>
                      <a:r>
                        <a:rPr lang="en-US" sz="2400" u="none" strike="noStrike" cap="none" dirty="0"/>
                        <a:t> </a:t>
                      </a:r>
                      <a:r>
                        <a:rPr lang="en-US" sz="2400" u="none" strike="noStrike" cap="none" dirty="0" err="1"/>
                        <a:t>nhà</a:t>
                      </a:r>
                      <a:r>
                        <a:rPr lang="en-US" sz="2400" u="none" strike="noStrike" cap="none" dirty="0"/>
                        <a:t> </a:t>
                      </a:r>
                      <a:r>
                        <a:rPr lang="en-US" sz="2400" u="none" strike="noStrike" cap="none" dirty="0" err="1"/>
                        <a:t>làm</a:t>
                      </a:r>
                      <a:r>
                        <a:rPr lang="en-US" sz="2400" u="none" strike="noStrike" cap="none" dirty="0"/>
                        <a:t> bánh </a:t>
                      </a:r>
                      <a:r>
                        <a:rPr lang="en-US" sz="2400" u="none" strike="noStrike" cap="none" dirty="0" err="1"/>
                        <a:t>chưng</a:t>
                      </a:r>
                      <a:r>
                        <a:rPr lang="en-US" sz="2400" u="none" strike="noStrike" cap="none" dirty="0"/>
                        <a:t>, bánh </a:t>
                      </a:r>
                      <a:r>
                        <a:rPr lang="en-US" sz="2400" u="none" strike="noStrike" cap="none" dirty="0" err="1"/>
                        <a:t>giầy</a:t>
                      </a:r>
                      <a:r>
                        <a:rPr lang="en-US" sz="2400" u="none" strike="noStrike" cap="none" dirty="0"/>
                        <a:t> </a:t>
                      </a:r>
                      <a:r>
                        <a:rPr lang="en-US" sz="2400" u="none" strike="noStrike" cap="none" dirty="0" err="1"/>
                        <a:t>để</a:t>
                      </a:r>
                      <a:r>
                        <a:rPr lang="en-US" sz="2400" u="none" strike="noStrike" cap="none" dirty="0"/>
                        <a:t> </a:t>
                      </a:r>
                      <a:r>
                        <a:rPr lang="en-US" sz="2400" u="none" strike="noStrike" cap="none" dirty="0" err="1"/>
                        <a:t>dâng</a:t>
                      </a:r>
                      <a:r>
                        <a:rPr lang="en-US" sz="2400" u="none" strike="noStrike" cap="none" dirty="0"/>
                        <a:t> </a:t>
                      </a:r>
                      <a:r>
                        <a:rPr lang="en-US" sz="2400" u="none" strike="noStrike" cap="none" dirty="0" err="1"/>
                        <a:t>cúng</a:t>
                      </a:r>
                      <a:r>
                        <a:rPr lang="en-US" sz="2400" u="none" strike="noStrike" cap="none" dirty="0"/>
                        <a:t> </a:t>
                      </a:r>
                      <a:r>
                        <a:rPr lang="en-US" sz="2400" u="none" strike="noStrike" cap="none" dirty="0" err="1"/>
                        <a:t>Trời</a:t>
                      </a:r>
                      <a:r>
                        <a:rPr lang="en-US" sz="2400" u="none" strike="noStrike" cap="none" dirty="0"/>
                        <a:t> </a:t>
                      </a:r>
                      <a:r>
                        <a:rPr lang="en-US" sz="2400" u="none" strike="noStrike" cap="none" dirty="0" err="1"/>
                        <a:t>đất</a:t>
                      </a:r>
                      <a:r>
                        <a:rPr lang="en-US" sz="2400" u="none" strike="noStrike" cap="none" dirty="0"/>
                        <a:t> </a:t>
                      </a:r>
                      <a:r>
                        <a:rPr lang="en-US" sz="2400" u="none" strike="noStrike" cap="none" dirty="0" err="1"/>
                        <a:t>và</a:t>
                      </a:r>
                      <a:r>
                        <a:rPr lang="en-US" sz="2400" u="none" strike="noStrike" cap="none" dirty="0"/>
                        <a:t> </a:t>
                      </a:r>
                      <a:r>
                        <a:rPr lang="en-US" sz="2400" u="none" strike="noStrike" cap="none" dirty="0" err="1"/>
                        <a:t>tổ</a:t>
                      </a:r>
                      <a:r>
                        <a:rPr lang="en-US" sz="2400" u="none" strike="noStrike" cap="none" dirty="0"/>
                        <a:t> </a:t>
                      </a:r>
                      <a:r>
                        <a:rPr lang="en-US" sz="2400" u="none" strike="noStrike" cap="none" dirty="0" err="1"/>
                        <a:t>tiên</a:t>
                      </a:r>
                      <a:r>
                        <a:rPr lang="en-US" sz="2400" u="none" strike="noStrike" cap="none" dirty="0"/>
                        <a:t>.</a:t>
                      </a:r>
                      <a:endParaRPr sz="2400" u="none" strike="noStrike" cap="none" dirty="0">
                        <a:latin typeface="Arial"/>
                        <a:ea typeface="Arial"/>
                        <a:cs typeface="Arial"/>
                        <a:sym typeface="Arial"/>
                      </a:endParaRPr>
                    </a:p>
                  </a:txBody>
                  <a:tcPr marL="114300" marR="114300" marT="76200" marB="7620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Arial"/>
              <a:buNone/>
            </a:pPr>
            <a:r>
              <a:rPr lang="en-US" sz="4800" b="1">
                <a:solidFill>
                  <a:srgbClr val="FF0000"/>
                </a:solidFill>
                <a:latin typeface="Arial"/>
                <a:ea typeface="Arial"/>
                <a:cs typeface="Arial"/>
                <a:sym typeface="Arial"/>
              </a:rPr>
              <a:t>ĐỐ VUI CÓ THƯỞNG</a:t>
            </a:r>
            <a:endParaRPr/>
          </a:p>
        </p:txBody>
      </p:sp>
      <p:sp>
        <p:nvSpPr>
          <p:cNvPr id="92" name="Google Shape;92;p2"/>
          <p:cNvSpPr txBox="1">
            <a:spLocks noGrp="1"/>
          </p:cNvSpPr>
          <p:nvPr>
            <p:ph type="body" idx="1"/>
          </p:nvPr>
        </p:nvSpPr>
        <p:spPr>
          <a:xfrm>
            <a:off x="2102045" y="2303926"/>
            <a:ext cx="9594166" cy="19445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3600" i="1"/>
              <a:t>         Vườn xanh lại đóng khố xanh</a:t>
            </a:r>
            <a:endParaRPr sz="3600" b="0"/>
          </a:p>
          <a:p>
            <a:pPr marL="0" lvl="0" indent="0" algn="l" rtl="0">
              <a:lnSpc>
                <a:spcPct val="90000"/>
              </a:lnSpc>
              <a:spcBef>
                <a:spcPts val="1000"/>
              </a:spcBef>
              <a:spcAft>
                <a:spcPts val="0"/>
              </a:spcAft>
              <a:buClr>
                <a:schemeClr val="dk1"/>
              </a:buClr>
              <a:buSzPts val="3600"/>
              <a:buNone/>
            </a:pPr>
            <a:r>
              <a:rPr lang="en-US" sz="3600" i="1"/>
              <a:t>Xung quanh trồng hành, thả lợn vào trong.</a:t>
            </a:r>
            <a:endParaRPr sz="3600" b="0"/>
          </a:p>
          <a:p>
            <a:pPr marL="0" lvl="0" indent="0" algn="r" rtl="0">
              <a:lnSpc>
                <a:spcPct val="90000"/>
              </a:lnSpc>
              <a:spcBef>
                <a:spcPts val="1000"/>
              </a:spcBef>
              <a:spcAft>
                <a:spcPts val="0"/>
              </a:spcAft>
              <a:buClr>
                <a:schemeClr val="dk1"/>
              </a:buClr>
              <a:buSzPts val="3600"/>
              <a:buNone/>
            </a:pPr>
            <a:r>
              <a:rPr lang="en-US" sz="3600" i="1"/>
              <a:t>(Đố là gì?)</a:t>
            </a:r>
            <a:endParaRPr sz="3600" b="0" i="1"/>
          </a:p>
          <a:p>
            <a:pPr marL="0" lvl="0" indent="0" algn="l" rtl="0">
              <a:lnSpc>
                <a:spcPct val="90000"/>
              </a:lnSpc>
              <a:spcBef>
                <a:spcPts val="1000"/>
              </a:spcBef>
              <a:spcAft>
                <a:spcPts val="0"/>
              </a:spcAft>
              <a:buClr>
                <a:schemeClr val="dk1"/>
              </a:buClr>
              <a:buSzPts val="3600"/>
              <a:buNone/>
            </a:pPr>
            <a:r>
              <a:rPr lang="en-US" sz="3600"/>
              <a:t/>
            </a:r>
            <a:br>
              <a:rPr lang="en-US" sz="3600"/>
            </a:br>
            <a:endParaRPr sz="3600"/>
          </a:p>
        </p:txBody>
      </p:sp>
      <p:pic>
        <p:nvPicPr>
          <p:cNvPr id="93" name="Google Shape;93;p2"/>
          <p:cNvPicPr preferRelativeResize="0"/>
          <p:nvPr/>
        </p:nvPicPr>
        <p:blipFill rotWithShape="1">
          <a:blip r:embed="rId3">
            <a:alphaModFix/>
          </a:blip>
          <a:srcRect/>
          <a:stretch/>
        </p:blipFill>
        <p:spPr>
          <a:xfrm>
            <a:off x="2731612" y="1986053"/>
            <a:ext cx="6246102" cy="4684577"/>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2">
                                            <p:txEl>
                                              <p:pRg st="0" end="0"/>
                                            </p:txEl>
                                          </p:spTgt>
                                        </p:tgtEl>
                                      </p:cBhvr>
                                    </p:animEffect>
                                    <p:set>
                                      <p:cBhvr>
                                        <p:cTn id="7" dur="1" fill="hold">
                                          <p:stCondLst>
                                            <p:cond delay="1000"/>
                                          </p:stCondLst>
                                        </p:cTn>
                                        <p:tgtEl>
                                          <p:spTgt spid="9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92">
                                            <p:txEl>
                                              <p:pRg st="1" end="1"/>
                                            </p:txEl>
                                          </p:spTgt>
                                        </p:tgtEl>
                                      </p:cBhvr>
                                    </p:animEffect>
                                    <p:set>
                                      <p:cBhvr>
                                        <p:cTn id="12" dur="1" fill="hold">
                                          <p:stCondLst>
                                            <p:cond delay="1000"/>
                                          </p:stCondLst>
                                        </p:cTn>
                                        <p:tgtEl>
                                          <p:spTgt spid="92">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92">
                                            <p:txEl>
                                              <p:pRg st="2" end="2"/>
                                            </p:txEl>
                                          </p:spTgt>
                                        </p:tgtEl>
                                      </p:cBhvr>
                                    </p:animEffect>
                                    <p:set>
                                      <p:cBhvr>
                                        <p:cTn id="17" dur="1" fill="hold">
                                          <p:stCondLst>
                                            <p:cond delay="1000"/>
                                          </p:stCondLst>
                                        </p:cTn>
                                        <p:tgtEl>
                                          <p:spTgt spid="92">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92">
                                            <p:txEl>
                                              <p:pRg st="3" end="3"/>
                                            </p:txEl>
                                          </p:spTgt>
                                        </p:tgtEl>
                                      </p:cBhvr>
                                    </p:animEffect>
                                    <p:set>
                                      <p:cBhvr>
                                        <p:cTn id="22" dur="1" fill="hold">
                                          <p:stCondLst>
                                            <p:cond delay="1000"/>
                                          </p:stCondLst>
                                        </p:cTn>
                                        <p:tgtEl>
                                          <p:spTgt spid="92">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3382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Arial"/>
              <a:buNone/>
            </a:pPr>
            <a:r>
              <a:rPr lang="en-US" b="1">
                <a:solidFill>
                  <a:srgbClr val="FF0000"/>
                </a:solidFill>
                <a:latin typeface="Arial"/>
                <a:ea typeface="Arial"/>
                <a:cs typeface="Arial"/>
                <a:sym typeface="Arial"/>
              </a:rPr>
              <a:t>ĐỐ VUI CÓ THƯỞNG</a:t>
            </a:r>
            <a:endParaRPr/>
          </a:p>
        </p:txBody>
      </p:sp>
      <p:sp>
        <p:nvSpPr>
          <p:cNvPr id="99" name="Google Shape;99;p3"/>
          <p:cNvSpPr txBox="1">
            <a:spLocks noGrp="1"/>
          </p:cNvSpPr>
          <p:nvPr>
            <p:ph type="body" idx="1"/>
          </p:nvPr>
        </p:nvSpPr>
        <p:spPr>
          <a:xfrm>
            <a:off x="3442676" y="2168445"/>
            <a:ext cx="472606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i="1"/>
              <a:t>Mình mặc áo lá </a:t>
            </a:r>
            <a:endParaRPr sz="3600" b="0"/>
          </a:p>
          <a:p>
            <a:pPr marL="0" lvl="0" indent="0" algn="l" rtl="0">
              <a:lnSpc>
                <a:spcPct val="90000"/>
              </a:lnSpc>
              <a:spcBef>
                <a:spcPts val="1000"/>
              </a:spcBef>
              <a:spcAft>
                <a:spcPts val="0"/>
              </a:spcAft>
              <a:buClr>
                <a:schemeClr val="dk1"/>
              </a:buClr>
              <a:buSzPts val="3600"/>
              <a:buNone/>
            </a:pPr>
            <a:r>
              <a:rPr lang="en-US" sz="3600" i="1"/>
              <a:t>Dạ trắng như bông </a:t>
            </a:r>
            <a:endParaRPr sz="3600" b="0"/>
          </a:p>
          <a:p>
            <a:pPr marL="0" lvl="0" indent="0" algn="l" rtl="0">
              <a:lnSpc>
                <a:spcPct val="90000"/>
              </a:lnSpc>
              <a:spcBef>
                <a:spcPts val="1000"/>
              </a:spcBef>
              <a:spcAft>
                <a:spcPts val="0"/>
              </a:spcAft>
              <a:buClr>
                <a:schemeClr val="dk1"/>
              </a:buClr>
              <a:buSzPts val="3600"/>
              <a:buNone/>
            </a:pPr>
            <a:r>
              <a:rPr lang="en-US" sz="3600" i="1"/>
              <a:t>Thắt giải lưng hồng </a:t>
            </a:r>
            <a:endParaRPr sz="3600" b="0"/>
          </a:p>
          <a:p>
            <a:pPr marL="0" lvl="0" indent="0" algn="l" rtl="0">
              <a:lnSpc>
                <a:spcPct val="90000"/>
              </a:lnSpc>
              <a:spcBef>
                <a:spcPts val="1000"/>
              </a:spcBef>
              <a:spcAft>
                <a:spcPts val="0"/>
              </a:spcAft>
              <a:buClr>
                <a:schemeClr val="dk1"/>
              </a:buClr>
              <a:buSzPts val="3600"/>
              <a:buNone/>
            </a:pPr>
            <a:r>
              <a:rPr lang="en-US" sz="3600" i="1"/>
              <a:t>Thờ ba ngày Tết </a:t>
            </a:r>
            <a:endParaRPr sz="3600" b="0"/>
          </a:p>
          <a:p>
            <a:pPr marL="0" lvl="0" indent="0" algn="r" rtl="0">
              <a:lnSpc>
                <a:spcPct val="90000"/>
              </a:lnSpc>
              <a:spcBef>
                <a:spcPts val="1000"/>
              </a:spcBef>
              <a:spcAft>
                <a:spcPts val="0"/>
              </a:spcAft>
              <a:buClr>
                <a:schemeClr val="dk1"/>
              </a:buClr>
              <a:buSzPts val="3600"/>
              <a:buNone/>
            </a:pPr>
            <a:r>
              <a:rPr lang="en-US" sz="3600" i="1"/>
              <a:t>(Đố là gì?)</a:t>
            </a:r>
            <a:endParaRPr sz="3600" b="0" i="1"/>
          </a:p>
          <a:p>
            <a:pPr marL="0" lvl="0" indent="0" algn="l" rtl="0">
              <a:lnSpc>
                <a:spcPct val="90000"/>
              </a:lnSpc>
              <a:spcBef>
                <a:spcPts val="1000"/>
              </a:spcBef>
              <a:spcAft>
                <a:spcPts val="0"/>
              </a:spcAft>
              <a:buClr>
                <a:schemeClr val="dk1"/>
              </a:buClr>
              <a:buSzPts val="3600"/>
              <a:buNone/>
            </a:pPr>
            <a:r>
              <a:rPr lang="en-US" sz="3600"/>
              <a:t/>
            </a:r>
            <a:br>
              <a:rPr lang="en-US" sz="3600"/>
            </a:br>
            <a:endParaRPr sz="3600"/>
          </a:p>
        </p:txBody>
      </p:sp>
      <p:pic>
        <p:nvPicPr>
          <p:cNvPr id="100" name="Google Shape;100;p3"/>
          <p:cNvPicPr preferRelativeResize="0"/>
          <p:nvPr/>
        </p:nvPicPr>
        <p:blipFill rotWithShape="1">
          <a:blip r:embed="rId3">
            <a:alphaModFix/>
          </a:blip>
          <a:srcRect/>
          <a:stretch/>
        </p:blipFill>
        <p:spPr>
          <a:xfrm>
            <a:off x="3043638" y="2033827"/>
            <a:ext cx="5844746" cy="371141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6" name="Google Shape;10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7" name="Google Shape;107;p4"/>
          <p:cNvPicPr preferRelativeResize="0"/>
          <p:nvPr/>
        </p:nvPicPr>
        <p:blipFill rotWithShape="1">
          <a:blip r:embed="rId3">
            <a:alphaModFix/>
          </a:blip>
          <a:srcRect/>
          <a:stretch/>
        </p:blipFill>
        <p:spPr>
          <a:xfrm>
            <a:off x="0" y="0"/>
            <a:ext cx="12192000" cy="691460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40227" y="472951"/>
            <a:ext cx="9770598" cy="1491810"/>
          </a:xfrm>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0"/>
              </a:spcBef>
              <a:spcAft>
                <a:spcPts val="0"/>
              </a:spcAft>
              <a:buClr>
                <a:schemeClr val="dk1"/>
              </a:buClr>
              <a:buSzPts val="3600"/>
              <a:buFont typeface="Arial"/>
              <a:buNone/>
            </a:pPr>
            <a:r>
              <a:rPr lang="en-US" sz="3600" b="1">
                <a:latin typeface="Arial"/>
                <a:ea typeface="Arial"/>
                <a:cs typeface="Arial"/>
                <a:sym typeface="Arial"/>
              </a:rPr>
              <a:t>Câu 1. </a:t>
            </a:r>
            <a:r>
              <a:rPr lang="en-US" sz="3600">
                <a:latin typeface="Arial"/>
                <a:ea typeface="Arial"/>
                <a:cs typeface="Arial"/>
                <a:sym typeface="Arial"/>
              </a:rPr>
              <a:t>Truyện “Bánh chưng, Bánh giầy” thuộc thể loại gì?</a:t>
            </a:r>
            <a:endParaRPr sz="3600">
              <a:latin typeface="Arial"/>
              <a:ea typeface="Arial"/>
              <a:cs typeface="Arial"/>
              <a:sym typeface="Arial"/>
            </a:endParaRPr>
          </a:p>
        </p:txBody>
      </p:sp>
      <p:sp>
        <p:nvSpPr>
          <p:cNvPr id="113" name="Google Shape;113;p5"/>
          <p:cNvSpPr txBox="1">
            <a:spLocks noGrp="1"/>
          </p:cNvSpPr>
          <p:nvPr>
            <p:ph type="body" idx="1"/>
          </p:nvPr>
        </p:nvSpPr>
        <p:spPr>
          <a:xfrm>
            <a:off x="3221502" y="2518118"/>
            <a:ext cx="6303497" cy="354630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60000"/>
              </a:lnSpc>
              <a:spcBef>
                <a:spcPts val="0"/>
              </a:spcBef>
              <a:spcAft>
                <a:spcPts val="0"/>
              </a:spcAft>
              <a:buClr>
                <a:schemeClr val="dk1"/>
              </a:buClr>
              <a:buSzPct val="100000"/>
              <a:buNone/>
            </a:pPr>
            <a:r>
              <a:rPr lang="en-US" sz="3600">
                <a:latin typeface="Arial"/>
                <a:ea typeface="Arial"/>
                <a:cs typeface="Arial"/>
                <a:sym typeface="Arial"/>
              </a:rPr>
              <a:t>A. Nghị luận</a:t>
            </a:r>
            <a:endParaRPr sz="3600" b="0">
              <a:latin typeface="Arial"/>
              <a:ea typeface="Arial"/>
              <a:cs typeface="Arial"/>
              <a:sym typeface="Arial"/>
            </a:endParaRPr>
          </a:p>
          <a:p>
            <a:pPr marL="0" lvl="0" indent="0" algn="l" rtl="0">
              <a:lnSpc>
                <a:spcPct val="160000"/>
              </a:lnSpc>
              <a:spcBef>
                <a:spcPts val="1000"/>
              </a:spcBef>
              <a:spcAft>
                <a:spcPts val="0"/>
              </a:spcAft>
              <a:buClr>
                <a:schemeClr val="dk1"/>
              </a:buClr>
              <a:buSzPct val="100000"/>
              <a:buNone/>
            </a:pPr>
            <a:r>
              <a:rPr lang="en-US" sz="3600">
                <a:latin typeface="Arial"/>
                <a:ea typeface="Arial"/>
                <a:cs typeface="Arial"/>
                <a:sym typeface="Arial"/>
              </a:rPr>
              <a:t>B. Truyền thuyết</a:t>
            </a:r>
            <a:endParaRPr sz="3600" b="0">
              <a:latin typeface="Arial"/>
              <a:ea typeface="Arial"/>
              <a:cs typeface="Arial"/>
              <a:sym typeface="Arial"/>
            </a:endParaRPr>
          </a:p>
          <a:p>
            <a:pPr marL="0" lvl="0" indent="0" algn="l" rtl="0">
              <a:lnSpc>
                <a:spcPct val="160000"/>
              </a:lnSpc>
              <a:spcBef>
                <a:spcPts val="1000"/>
              </a:spcBef>
              <a:spcAft>
                <a:spcPts val="0"/>
              </a:spcAft>
              <a:buClr>
                <a:schemeClr val="dk1"/>
              </a:buClr>
              <a:buSzPct val="100000"/>
              <a:buNone/>
            </a:pPr>
            <a:r>
              <a:rPr lang="en-US" sz="3600">
                <a:latin typeface="Arial"/>
                <a:ea typeface="Arial"/>
                <a:cs typeface="Arial"/>
                <a:sym typeface="Arial"/>
              </a:rPr>
              <a:t>C. Tự sự</a:t>
            </a:r>
            <a:endParaRPr sz="3600" b="0">
              <a:latin typeface="Arial"/>
              <a:ea typeface="Arial"/>
              <a:cs typeface="Arial"/>
              <a:sym typeface="Arial"/>
            </a:endParaRPr>
          </a:p>
          <a:p>
            <a:pPr marL="0" lvl="0" indent="0" algn="l" rtl="0">
              <a:lnSpc>
                <a:spcPct val="160000"/>
              </a:lnSpc>
              <a:spcBef>
                <a:spcPts val="1000"/>
              </a:spcBef>
              <a:spcAft>
                <a:spcPts val="0"/>
              </a:spcAft>
              <a:buClr>
                <a:schemeClr val="dk1"/>
              </a:buClr>
              <a:buSzPct val="100000"/>
              <a:buNone/>
            </a:pPr>
            <a:r>
              <a:rPr lang="en-US" sz="3600">
                <a:latin typeface="Arial"/>
                <a:ea typeface="Arial"/>
                <a:cs typeface="Arial"/>
                <a:sym typeface="Arial"/>
              </a:rPr>
              <a:t>D. Miêu tả</a:t>
            </a:r>
            <a:endParaRPr sz="3600">
              <a:latin typeface="Arial"/>
              <a:ea typeface="Arial"/>
              <a:cs typeface="Arial"/>
              <a:sym typeface="Arial"/>
            </a:endParaRPr>
          </a:p>
        </p:txBody>
      </p:sp>
      <p:pic>
        <p:nvPicPr>
          <p:cNvPr id="114" name="Google Shape;114;p5"/>
          <p:cNvPicPr preferRelativeResize="0"/>
          <p:nvPr/>
        </p:nvPicPr>
        <p:blipFill rotWithShape="1">
          <a:blip r:embed="rId3">
            <a:alphaModFix/>
          </a:blip>
          <a:srcRect/>
          <a:stretch/>
        </p:blipFill>
        <p:spPr>
          <a:xfrm>
            <a:off x="2819400" y="3256392"/>
            <a:ext cx="1276350" cy="1034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444304" y="98474"/>
            <a:ext cx="10515600" cy="1913206"/>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3600"/>
              <a:buFont typeface="Calibri"/>
              <a:buNone/>
            </a:pPr>
            <a:r>
              <a:rPr lang="en-US" sz="3600" b="1">
                <a:latin typeface="Calibri"/>
                <a:ea typeface="Calibri"/>
                <a:cs typeface="Calibri"/>
                <a:sym typeface="Calibri"/>
              </a:rPr>
              <a:t>Câu 3. </a:t>
            </a:r>
            <a:r>
              <a:rPr lang="en-US" sz="3600">
                <a:latin typeface="Calibri"/>
                <a:ea typeface="Calibri"/>
                <a:cs typeface="Calibri"/>
                <a:sym typeface="Calibri"/>
              </a:rPr>
              <a:t>Vua Hùng trong truyền thuyết Bánh chưng, bánh giầy có bao nhiêu người con trai?</a:t>
            </a:r>
            <a:endParaRPr sz="3600">
              <a:latin typeface="Calibri"/>
              <a:ea typeface="Calibri"/>
              <a:cs typeface="Calibri"/>
              <a:sym typeface="Calibri"/>
            </a:endParaRPr>
          </a:p>
        </p:txBody>
      </p:sp>
      <p:sp>
        <p:nvSpPr>
          <p:cNvPr id="141" name="Google Shape;141;p7"/>
          <p:cNvSpPr txBox="1">
            <a:spLocks noGrp="1"/>
          </p:cNvSpPr>
          <p:nvPr>
            <p:ph type="body" idx="1"/>
          </p:nvPr>
        </p:nvSpPr>
        <p:spPr>
          <a:xfrm>
            <a:off x="2658794" y="2518117"/>
            <a:ext cx="8695006" cy="375607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3200"/>
              <a:buNone/>
            </a:pPr>
            <a:r>
              <a:rPr lang="en-US" sz="3200"/>
              <a:t>A. 16 người</a:t>
            </a:r>
            <a:endParaRPr sz="3200" b="0"/>
          </a:p>
          <a:p>
            <a:pPr marL="0" lvl="0" indent="0" algn="l" rtl="0">
              <a:lnSpc>
                <a:spcPct val="150000"/>
              </a:lnSpc>
              <a:spcBef>
                <a:spcPts val="1000"/>
              </a:spcBef>
              <a:spcAft>
                <a:spcPts val="0"/>
              </a:spcAft>
              <a:buClr>
                <a:schemeClr val="dk1"/>
              </a:buClr>
              <a:buSzPts val="3200"/>
              <a:buNone/>
            </a:pPr>
            <a:r>
              <a:rPr lang="en-US" sz="3200"/>
              <a:t>B. 20 người</a:t>
            </a:r>
            <a:endParaRPr sz="3200" b="0"/>
          </a:p>
          <a:p>
            <a:pPr marL="0" lvl="0" indent="0" algn="l" rtl="0">
              <a:lnSpc>
                <a:spcPct val="150000"/>
              </a:lnSpc>
              <a:spcBef>
                <a:spcPts val="1000"/>
              </a:spcBef>
              <a:spcAft>
                <a:spcPts val="0"/>
              </a:spcAft>
              <a:buClr>
                <a:schemeClr val="dk1"/>
              </a:buClr>
              <a:buSzPts val="3200"/>
              <a:buNone/>
            </a:pPr>
            <a:r>
              <a:rPr lang="en-US" sz="3200"/>
              <a:t>C. 24 người</a:t>
            </a:r>
            <a:endParaRPr sz="3200" b="0"/>
          </a:p>
          <a:p>
            <a:pPr marL="0" lvl="0" indent="0" algn="l" rtl="0">
              <a:lnSpc>
                <a:spcPct val="150000"/>
              </a:lnSpc>
              <a:spcBef>
                <a:spcPts val="1000"/>
              </a:spcBef>
              <a:spcAft>
                <a:spcPts val="0"/>
              </a:spcAft>
              <a:buClr>
                <a:schemeClr val="dk1"/>
              </a:buClr>
              <a:buSzPts val="3200"/>
              <a:buNone/>
            </a:pPr>
            <a:r>
              <a:rPr lang="en-US" sz="3200"/>
              <a:t>D. 28 người</a:t>
            </a:r>
            <a:endParaRPr sz="3200" b="0"/>
          </a:p>
          <a:p>
            <a:pPr marL="0" lvl="0" indent="0" algn="l" rtl="0">
              <a:lnSpc>
                <a:spcPct val="150000"/>
              </a:lnSpc>
              <a:spcBef>
                <a:spcPts val="1000"/>
              </a:spcBef>
              <a:spcAft>
                <a:spcPts val="0"/>
              </a:spcAft>
              <a:buClr>
                <a:schemeClr val="dk1"/>
              </a:buClr>
              <a:buSzPts val="3200"/>
              <a:buNone/>
            </a:pPr>
            <a:endParaRPr sz="3200"/>
          </a:p>
        </p:txBody>
      </p:sp>
      <p:pic>
        <p:nvPicPr>
          <p:cNvPr id="142" name="Google Shape;142;p7" descr="Icon&#10;&#10;Description automatically generated"/>
          <p:cNvPicPr preferRelativeResize="0"/>
          <p:nvPr/>
        </p:nvPicPr>
        <p:blipFill rotWithShape="1">
          <a:blip r:embed="rId3">
            <a:alphaModFix/>
          </a:blip>
          <a:srcRect/>
          <a:stretch/>
        </p:blipFill>
        <p:spPr>
          <a:xfrm>
            <a:off x="2230169" y="3429000"/>
            <a:ext cx="857250" cy="857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12"/>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chemeClr val="dk1"/>
              </a:buClr>
              <a:buSzPts val="3600"/>
              <a:buFont typeface="Calibri"/>
              <a:buNone/>
            </a:pPr>
            <a:r>
              <a:rPr lang="en-US" sz="3600" b="1">
                <a:latin typeface="Calibri"/>
                <a:ea typeface="Calibri"/>
                <a:cs typeface="Calibri"/>
                <a:sym typeface="Calibri"/>
              </a:rPr>
              <a:t>Câu 8. </a:t>
            </a:r>
            <a:r>
              <a:rPr lang="en-US" sz="3600">
                <a:latin typeface="Calibri"/>
                <a:ea typeface="Calibri"/>
                <a:cs typeface="Calibri"/>
                <a:sym typeface="Calibri"/>
              </a:rPr>
              <a:t>Vua Hùng chọn người </a:t>
            </a:r>
            <a:endParaRPr sz="3600">
              <a:latin typeface="Calibri"/>
              <a:ea typeface="Calibri"/>
              <a:cs typeface="Calibri"/>
              <a:sym typeface="Calibri"/>
            </a:endParaRPr>
          </a:p>
          <a:p>
            <a:pPr marL="0" lvl="0" indent="0" algn="l" rtl="0">
              <a:lnSpc>
                <a:spcPct val="150000"/>
              </a:lnSpc>
              <a:spcBef>
                <a:spcPts val="0"/>
              </a:spcBef>
              <a:spcAft>
                <a:spcPts val="0"/>
              </a:spcAft>
              <a:buClr>
                <a:schemeClr val="dk1"/>
              </a:buClr>
              <a:buSzPts val="3600"/>
              <a:buFont typeface="Calibri"/>
              <a:buNone/>
            </a:pPr>
            <a:r>
              <a:rPr lang="en-US" sz="3600">
                <a:latin typeface="Calibri"/>
                <a:ea typeface="Calibri"/>
                <a:cs typeface="Calibri"/>
                <a:sym typeface="Calibri"/>
              </a:rPr>
              <a:t>nối ngôi trong hoàn cảnh </a:t>
            </a:r>
            <a:endParaRPr sz="3600">
              <a:latin typeface="Calibri"/>
              <a:ea typeface="Calibri"/>
              <a:cs typeface="Calibri"/>
              <a:sym typeface="Calibri"/>
            </a:endParaRPr>
          </a:p>
          <a:p>
            <a:pPr marL="0" lvl="0" indent="0" algn="l" rtl="0">
              <a:lnSpc>
                <a:spcPct val="150000"/>
              </a:lnSpc>
              <a:spcBef>
                <a:spcPts val="0"/>
              </a:spcBef>
              <a:spcAft>
                <a:spcPts val="0"/>
              </a:spcAft>
              <a:buClr>
                <a:schemeClr val="dk1"/>
              </a:buClr>
              <a:buSzPts val="3600"/>
              <a:buFont typeface="Calibri"/>
              <a:buNone/>
            </a:pPr>
            <a:r>
              <a:rPr lang="en-US" sz="3600">
                <a:latin typeface="Calibri"/>
                <a:ea typeface="Calibri"/>
                <a:cs typeface="Calibri"/>
                <a:sym typeface="Calibri"/>
              </a:rPr>
              <a:t>như thế nào?</a:t>
            </a:r>
            <a:endParaRPr sz="3600">
              <a:latin typeface="Calibri"/>
              <a:ea typeface="Calibri"/>
              <a:cs typeface="Calibri"/>
              <a:sym typeface="Calibri"/>
            </a:endParaRPr>
          </a:p>
        </p:txBody>
      </p:sp>
      <p:sp>
        <p:nvSpPr>
          <p:cNvPr id="176" name="Google Shape;176;p12"/>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7" name="Google Shape;177;p12"/>
          <p:cNvGrpSpPr/>
          <p:nvPr/>
        </p:nvGrpSpPr>
        <p:grpSpPr>
          <a:xfrm>
            <a:off x="4648018" y="640822"/>
            <a:ext cx="6900512" cy="5536140"/>
            <a:chOff x="0" y="0"/>
            <a:chExt cx="6900512" cy="5536140"/>
          </a:xfrm>
        </p:grpSpPr>
        <p:cxnSp>
          <p:nvCxnSpPr>
            <p:cNvPr id="178" name="Google Shape;178;p12"/>
            <p:cNvCxnSpPr/>
            <p:nvPr/>
          </p:nvCxnSpPr>
          <p:spPr>
            <a:xfrm>
              <a:off x="0" y="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79" name="Google Shape;179;p12"/>
            <p:cNvSpPr/>
            <p:nvPr/>
          </p:nvSpPr>
          <p:spPr>
            <a:xfrm>
              <a:off x="0" y="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txBox="1"/>
            <p:nvPr/>
          </p:nvSpPr>
          <p:spPr>
            <a:xfrm>
              <a:off x="0" y="0"/>
              <a:ext cx="6900512" cy="13840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A. Hùng Vương đã lớn tuổi, muốn truyền ngôi cho con trong hoàn cảnh đất nước yên bình.</a:t>
              </a:r>
              <a:endParaRPr sz="2800" b="0" i="0" u="none" strike="noStrike" cap="none">
                <a:solidFill>
                  <a:schemeClr val="dk1"/>
                </a:solidFill>
                <a:latin typeface="Calibri"/>
                <a:ea typeface="Calibri"/>
                <a:cs typeface="Calibri"/>
                <a:sym typeface="Calibri"/>
              </a:endParaRPr>
            </a:p>
          </p:txBody>
        </p:sp>
        <p:cxnSp>
          <p:nvCxnSpPr>
            <p:cNvPr id="181" name="Google Shape;181;p12"/>
            <p:cNvCxnSpPr/>
            <p:nvPr/>
          </p:nvCxnSpPr>
          <p:spPr>
            <a:xfrm>
              <a:off x="0" y="1384035"/>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82" name="Google Shape;182;p12"/>
            <p:cNvSpPr/>
            <p:nvPr/>
          </p:nvSpPr>
          <p:spPr>
            <a:xfrm>
              <a:off x="0" y="138403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2"/>
            <p:cNvSpPr txBox="1"/>
            <p:nvPr/>
          </p:nvSpPr>
          <p:spPr>
            <a:xfrm>
              <a:off x="0" y="1384035"/>
              <a:ext cx="6900512" cy="13840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B. Đất nước có chiến tranh, vua cha phải cầm quân ra trận nên cần người thay mặt mình cai quản đất nước.</a:t>
              </a:r>
              <a:endParaRPr sz="2800" b="0" i="0" u="none" strike="noStrike" cap="none">
                <a:solidFill>
                  <a:schemeClr val="dk1"/>
                </a:solidFill>
                <a:latin typeface="Calibri"/>
                <a:ea typeface="Calibri"/>
                <a:cs typeface="Calibri"/>
                <a:sym typeface="Calibri"/>
              </a:endParaRPr>
            </a:p>
          </p:txBody>
        </p:sp>
        <p:cxnSp>
          <p:nvCxnSpPr>
            <p:cNvPr id="184" name="Google Shape;184;p12"/>
            <p:cNvCxnSpPr/>
            <p:nvPr/>
          </p:nvCxnSpPr>
          <p:spPr>
            <a:xfrm>
              <a:off x="0" y="276807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85" name="Google Shape;185;p12"/>
            <p:cNvSpPr/>
            <p:nvPr/>
          </p:nvSpPr>
          <p:spPr>
            <a:xfrm>
              <a:off x="0" y="276807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2"/>
            <p:cNvSpPr txBox="1"/>
            <p:nvPr/>
          </p:nvSpPr>
          <p:spPr>
            <a:xfrm>
              <a:off x="0" y="2768070"/>
              <a:ext cx="6900512" cy="13840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C. Các hoàng tử đang tranh giành quyền lực lẫn nhau.</a:t>
              </a:r>
              <a:endParaRPr sz="2800" b="0" i="0" u="none" strike="noStrike" cap="none">
                <a:solidFill>
                  <a:schemeClr val="dk1"/>
                </a:solidFill>
                <a:latin typeface="Calibri"/>
                <a:ea typeface="Calibri"/>
                <a:cs typeface="Calibri"/>
                <a:sym typeface="Calibri"/>
              </a:endParaRPr>
            </a:p>
          </p:txBody>
        </p:sp>
        <p:cxnSp>
          <p:nvCxnSpPr>
            <p:cNvPr id="187" name="Google Shape;187;p12"/>
            <p:cNvCxnSpPr/>
            <p:nvPr/>
          </p:nvCxnSpPr>
          <p:spPr>
            <a:xfrm>
              <a:off x="0" y="4152105"/>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88" name="Google Shape;188;p12"/>
            <p:cNvSpPr/>
            <p:nvPr/>
          </p:nvSpPr>
          <p:spPr>
            <a:xfrm>
              <a:off x="0" y="415210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2"/>
            <p:cNvSpPr txBox="1"/>
            <p:nvPr/>
          </p:nvSpPr>
          <p:spPr>
            <a:xfrm>
              <a:off x="0" y="4152105"/>
              <a:ext cx="6900512" cy="13840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D. Đất nước đối mặt với nguy cơ bị giặc phương Bắc xâm chiếm, vua Hùng muốn tìm người tài giỏi làm vua để chống giặc.</a:t>
              </a:r>
              <a:endParaRPr sz="2800" b="0" i="0" u="none" strike="noStrike" cap="none">
                <a:solidFill>
                  <a:schemeClr val="dk1"/>
                </a:solidFill>
                <a:latin typeface="Calibri"/>
                <a:ea typeface="Calibri"/>
                <a:cs typeface="Calibri"/>
                <a:sym typeface="Calibri"/>
              </a:endParaRPr>
            </a:p>
          </p:txBody>
        </p:sp>
      </p:grpSp>
      <p:pic>
        <p:nvPicPr>
          <p:cNvPr id="190" name="Google Shape;190;p12" descr="Icon&#10;&#10;Description automatically generated"/>
          <p:cNvPicPr preferRelativeResize="0"/>
          <p:nvPr/>
        </p:nvPicPr>
        <p:blipFill rotWithShape="1">
          <a:blip r:embed="rId3">
            <a:alphaModFix/>
          </a:blip>
          <a:srcRect/>
          <a:stretch/>
        </p:blipFill>
        <p:spPr>
          <a:xfrm>
            <a:off x="3450972" y="681037"/>
            <a:ext cx="1237687" cy="9162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6"/>
          <p:cNvSpPr txBox="1">
            <a:spLocks noGrp="1"/>
          </p:cNvSpPr>
          <p:nvPr>
            <p:ph type="title"/>
          </p:nvPr>
        </p:nvSpPr>
        <p:spPr>
          <a:xfrm>
            <a:off x="426128" y="640823"/>
            <a:ext cx="3627531" cy="55831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50000"/>
              </a:lnSpc>
              <a:spcBef>
                <a:spcPts val="0"/>
              </a:spcBef>
              <a:spcAft>
                <a:spcPts val="0"/>
              </a:spcAft>
              <a:buClr>
                <a:srgbClr val="002060"/>
              </a:buClr>
              <a:buSzPct val="100000"/>
              <a:buFont typeface="Calibri"/>
              <a:buNone/>
            </a:pPr>
            <a:r>
              <a:rPr lang="en-US" sz="3600" b="1">
                <a:solidFill>
                  <a:srgbClr val="002060"/>
                </a:solidFill>
                <a:latin typeface="Calibri"/>
                <a:ea typeface="Calibri"/>
                <a:cs typeface="Calibri"/>
                <a:sym typeface="Calibri"/>
              </a:rPr>
              <a:t>Câu 2. </a:t>
            </a:r>
            <a:r>
              <a:rPr lang="en-US" sz="3600">
                <a:solidFill>
                  <a:srgbClr val="002060"/>
                </a:solidFill>
                <a:latin typeface="Calibri"/>
                <a:ea typeface="Calibri"/>
                <a:cs typeface="Calibri"/>
                <a:sym typeface="Calibri"/>
              </a:rPr>
              <a:t>Trong truyền thuyết </a:t>
            </a:r>
            <a:r>
              <a:rPr lang="en-US" sz="3600" i="1">
                <a:solidFill>
                  <a:srgbClr val="002060"/>
                </a:solidFill>
                <a:latin typeface="Calibri"/>
                <a:ea typeface="Calibri"/>
                <a:cs typeface="Calibri"/>
                <a:sym typeface="Calibri"/>
              </a:rPr>
              <a:t>“Bánh chưng, bánh giầy”</a:t>
            </a:r>
            <a:r>
              <a:rPr lang="en-US" sz="3600">
                <a:solidFill>
                  <a:srgbClr val="002060"/>
                </a:solidFill>
                <a:latin typeface="Calibri"/>
                <a:ea typeface="Calibri"/>
                <a:cs typeface="Calibri"/>
                <a:sym typeface="Calibri"/>
              </a:rPr>
              <a:t>, người con được vua cha truyền ngôi phải có điều kiện gì?</a:t>
            </a:r>
            <a:endParaRPr sz="3600">
              <a:solidFill>
                <a:srgbClr val="002060"/>
              </a:solidFill>
              <a:latin typeface="Calibri"/>
              <a:ea typeface="Calibri"/>
              <a:cs typeface="Calibri"/>
              <a:sym typeface="Calibri"/>
            </a:endParaRPr>
          </a:p>
        </p:txBody>
      </p:sp>
      <p:sp>
        <p:nvSpPr>
          <p:cNvPr id="121" name="Google Shape;121;p6"/>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2" name="Google Shape;122;p6"/>
          <p:cNvGrpSpPr/>
          <p:nvPr/>
        </p:nvGrpSpPr>
        <p:grpSpPr>
          <a:xfrm>
            <a:off x="4648018" y="640822"/>
            <a:ext cx="6900512" cy="5536140"/>
            <a:chOff x="0" y="0"/>
            <a:chExt cx="6900512" cy="5536140"/>
          </a:xfrm>
        </p:grpSpPr>
        <p:cxnSp>
          <p:nvCxnSpPr>
            <p:cNvPr id="123" name="Google Shape;123;p6"/>
            <p:cNvCxnSpPr/>
            <p:nvPr/>
          </p:nvCxnSpPr>
          <p:spPr>
            <a:xfrm>
              <a:off x="0" y="0"/>
              <a:ext cx="6900512"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24" name="Google Shape;124;p6"/>
            <p:cNvSpPr/>
            <p:nvPr/>
          </p:nvSpPr>
          <p:spPr>
            <a:xfrm>
              <a:off x="0" y="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txBox="1"/>
            <p:nvPr/>
          </p:nvSpPr>
          <p:spPr>
            <a:xfrm>
              <a:off x="0" y="0"/>
              <a:ext cx="6900512" cy="138403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A. Nhất định phải là con trưởng.</a:t>
              </a:r>
              <a:endParaRPr sz="2600" b="0" i="0" u="none" strike="noStrike" cap="none">
                <a:solidFill>
                  <a:schemeClr val="dk1"/>
                </a:solidFill>
                <a:latin typeface="Calibri"/>
                <a:ea typeface="Calibri"/>
                <a:cs typeface="Calibri"/>
                <a:sym typeface="Calibri"/>
              </a:endParaRPr>
            </a:p>
          </p:txBody>
        </p:sp>
        <p:cxnSp>
          <p:nvCxnSpPr>
            <p:cNvPr id="126" name="Google Shape;126;p6"/>
            <p:cNvCxnSpPr/>
            <p:nvPr/>
          </p:nvCxnSpPr>
          <p:spPr>
            <a:xfrm>
              <a:off x="0" y="1384035"/>
              <a:ext cx="6900512" cy="0"/>
            </a:xfrm>
            <a:prstGeom prst="straightConnector1">
              <a:avLst/>
            </a:prstGeom>
            <a:solidFill>
              <a:srgbClr val="D07A5B"/>
            </a:solidFill>
            <a:ln w="12700" cap="flat" cmpd="sng">
              <a:solidFill>
                <a:srgbClr val="D07A5B"/>
              </a:solidFill>
              <a:prstDash val="solid"/>
              <a:miter lim="800000"/>
              <a:headEnd type="none" w="sm" len="sm"/>
              <a:tailEnd type="none" w="sm" len="sm"/>
            </a:ln>
          </p:spPr>
        </p:cxnSp>
        <p:sp>
          <p:nvSpPr>
            <p:cNvPr id="127" name="Google Shape;127;p6"/>
            <p:cNvSpPr/>
            <p:nvPr/>
          </p:nvSpPr>
          <p:spPr>
            <a:xfrm>
              <a:off x="0" y="138403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txBox="1"/>
            <p:nvPr/>
          </p:nvSpPr>
          <p:spPr>
            <a:xfrm>
              <a:off x="0" y="1384035"/>
              <a:ext cx="6900512" cy="138403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B. Có sức khỏe phi thường.</a:t>
              </a:r>
              <a:endParaRPr sz="2600" b="0" i="0" u="none" strike="noStrike" cap="none">
                <a:solidFill>
                  <a:schemeClr val="dk1"/>
                </a:solidFill>
                <a:latin typeface="Calibri"/>
                <a:ea typeface="Calibri"/>
                <a:cs typeface="Calibri"/>
                <a:sym typeface="Calibri"/>
              </a:endParaRPr>
            </a:p>
          </p:txBody>
        </p:sp>
        <p:cxnSp>
          <p:nvCxnSpPr>
            <p:cNvPr id="129" name="Google Shape;129;p6"/>
            <p:cNvCxnSpPr/>
            <p:nvPr/>
          </p:nvCxnSpPr>
          <p:spPr>
            <a:xfrm>
              <a:off x="0" y="2768070"/>
              <a:ext cx="6900512" cy="0"/>
            </a:xfrm>
            <a:prstGeom prst="straightConnector1">
              <a:avLst/>
            </a:prstGeom>
            <a:solidFill>
              <a:srgbClr val="B88881"/>
            </a:solidFill>
            <a:ln w="12700" cap="flat" cmpd="sng">
              <a:solidFill>
                <a:srgbClr val="B88881"/>
              </a:solidFill>
              <a:prstDash val="solid"/>
              <a:miter lim="800000"/>
              <a:headEnd type="none" w="sm" len="sm"/>
              <a:tailEnd type="none" w="sm" len="sm"/>
            </a:ln>
          </p:spPr>
        </p:cxnSp>
        <p:sp>
          <p:nvSpPr>
            <p:cNvPr id="130" name="Google Shape;130;p6"/>
            <p:cNvSpPr/>
            <p:nvPr/>
          </p:nvSpPr>
          <p:spPr>
            <a:xfrm>
              <a:off x="0" y="2768070"/>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p:nvPr/>
          </p:nvSpPr>
          <p:spPr>
            <a:xfrm>
              <a:off x="0" y="2768070"/>
              <a:ext cx="6900512" cy="138403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 Không nhất thiết phải là con trưởng nhưng phải là người làm vừa ý Hùng Vương, đồng thời có cùng chí hướng với vua cha.</a:t>
              </a:r>
              <a:endParaRPr sz="2600" b="0" i="0" u="none" strike="noStrike" cap="none">
                <a:solidFill>
                  <a:schemeClr val="dk1"/>
                </a:solidFill>
                <a:latin typeface="Calibri"/>
                <a:ea typeface="Calibri"/>
                <a:cs typeface="Calibri"/>
                <a:sym typeface="Calibri"/>
              </a:endParaRPr>
            </a:p>
          </p:txBody>
        </p:sp>
        <p:cxnSp>
          <p:nvCxnSpPr>
            <p:cNvPr id="132" name="Google Shape;132;p6"/>
            <p:cNvCxnSpPr/>
            <p:nvPr/>
          </p:nvCxnSpPr>
          <p:spPr>
            <a:xfrm>
              <a:off x="0" y="4152105"/>
              <a:ext cx="6900512"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133" name="Google Shape;133;p6"/>
            <p:cNvSpPr/>
            <p:nvPr/>
          </p:nvSpPr>
          <p:spPr>
            <a:xfrm>
              <a:off x="0" y="4152105"/>
              <a:ext cx="6900512" cy="13840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txBox="1"/>
            <p:nvPr/>
          </p:nvSpPr>
          <p:spPr>
            <a:xfrm>
              <a:off x="0" y="4152105"/>
              <a:ext cx="6900512" cy="1384035"/>
            </a:xfrm>
            <a:prstGeom prst="rect">
              <a:avLst/>
            </a:prstGeom>
            <a:noFill/>
            <a:ln>
              <a:noFill/>
            </a:ln>
          </p:spPr>
          <p:txBody>
            <a:bodyPr spcFirstLastPara="1" wrap="square" lIns="99050" tIns="99050" rIns="99050" bIns="9905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D. Phải có văn võ song toàn, giàu có và tặng cho vua cha nhiều món quà có ý nghĩa nhất.</a:t>
              </a:r>
              <a:endParaRPr sz="2600" b="0" i="0" u="none" strike="noStrike" cap="none">
                <a:solidFill>
                  <a:schemeClr val="dk1"/>
                </a:solidFill>
                <a:latin typeface="Calibri"/>
                <a:ea typeface="Calibri"/>
                <a:cs typeface="Calibri"/>
                <a:sym typeface="Calibri"/>
              </a:endParaRPr>
            </a:p>
          </p:txBody>
        </p:sp>
      </p:grpSp>
      <p:pic>
        <p:nvPicPr>
          <p:cNvPr id="135" name="Google Shape;135;p6"/>
          <p:cNvPicPr preferRelativeResize="0"/>
          <p:nvPr/>
        </p:nvPicPr>
        <p:blipFill rotWithShape="1">
          <a:blip r:embed="rId3">
            <a:alphaModFix/>
          </a:blip>
          <a:srcRect/>
          <a:stretch/>
        </p:blipFill>
        <p:spPr>
          <a:xfrm>
            <a:off x="10727647" y="3727622"/>
            <a:ext cx="1276350" cy="1034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88034" y="1259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Câu 4.</a:t>
            </a:r>
            <a:r>
              <a:rPr lang="en-US" sz="3600">
                <a:latin typeface="Calibri"/>
                <a:ea typeface="Calibri"/>
                <a:cs typeface="Calibri"/>
                <a:sym typeface="Calibri"/>
              </a:rPr>
              <a:t> Vua cha chọn cách nối ngôi như thế nào?</a:t>
            </a:r>
            <a:endParaRPr sz="3600">
              <a:latin typeface="Calibri"/>
              <a:ea typeface="Calibri"/>
              <a:cs typeface="Calibri"/>
              <a:sym typeface="Calibri"/>
            </a:endParaRPr>
          </a:p>
        </p:txBody>
      </p:sp>
      <p:sp>
        <p:nvSpPr>
          <p:cNvPr id="148" name="Google Shape;148;p8"/>
          <p:cNvSpPr txBox="1">
            <a:spLocks noGrp="1"/>
          </p:cNvSpPr>
          <p:nvPr>
            <p:ph type="body" idx="1"/>
          </p:nvPr>
        </p:nvSpPr>
        <p:spPr>
          <a:xfrm>
            <a:off x="1419224" y="1825625"/>
            <a:ext cx="9934575"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3200"/>
              <a:buNone/>
            </a:pPr>
            <a:r>
              <a:rPr lang="en-US" sz="3200"/>
              <a:t>A. Chế tạo một đồ vật có ích cho nhân dân.</a:t>
            </a:r>
            <a:endParaRPr sz="3200" b="0"/>
          </a:p>
          <a:p>
            <a:pPr marL="0" lvl="0" indent="0" algn="l" rtl="0">
              <a:lnSpc>
                <a:spcPct val="150000"/>
              </a:lnSpc>
              <a:spcBef>
                <a:spcPts val="1000"/>
              </a:spcBef>
              <a:spcAft>
                <a:spcPts val="0"/>
              </a:spcAft>
              <a:buClr>
                <a:schemeClr val="dk1"/>
              </a:buClr>
              <a:buSzPts val="3200"/>
              <a:buNone/>
            </a:pPr>
            <a:r>
              <a:rPr lang="en-US" sz="3200"/>
              <a:t>B. Làm một món ăn mà vua cha thấy vừa miệng nhất.</a:t>
            </a:r>
            <a:endParaRPr sz="3200" b="0"/>
          </a:p>
          <a:p>
            <a:pPr marL="0" lvl="0" indent="0" algn="l" rtl="0">
              <a:lnSpc>
                <a:spcPct val="150000"/>
              </a:lnSpc>
              <a:spcBef>
                <a:spcPts val="1000"/>
              </a:spcBef>
              <a:spcAft>
                <a:spcPts val="0"/>
              </a:spcAft>
              <a:buClr>
                <a:schemeClr val="dk1"/>
              </a:buClr>
              <a:buSzPts val="3200"/>
              <a:buNone/>
            </a:pPr>
            <a:r>
              <a:rPr lang="en-US" sz="3200"/>
              <a:t>C. Bằng một câu đố để thử tài.</a:t>
            </a:r>
            <a:endParaRPr sz="3200" b="0"/>
          </a:p>
          <a:p>
            <a:pPr marL="0" lvl="0" indent="0" algn="l" rtl="0">
              <a:lnSpc>
                <a:spcPct val="150000"/>
              </a:lnSpc>
              <a:spcBef>
                <a:spcPts val="1000"/>
              </a:spcBef>
              <a:spcAft>
                <a:spcPts val="0"/>
              </a:spcAft>
              <a:buClr>
                <a:schemeClr val="dk1"/>
              </a:buClr>
              <a:buSzPts val="3200"/>
              <a:buNone/>
            </a:pPr>
            <a:r>
              <a:rPr lang="en-US" sz="3200"/>
              <a:t>D. Làm một bài văn mà vua cha vừa chí nhất.</a:t>
            </a:r>
            <a:endParaRPr sz="3200" b="0"/>
          </a:p>
        </p:txBody>
      </p:sp>
      <p:pic>
        <p:nvPicPr>
          <p:cNvPr id="149" name="Google Shape;149;p8" descr="A picture containing clipart, vector graphics&#10;&#10;Description automatically generated"/>
          <p:cNvPicPr preferRelativeResize="0"/>
          <p:nvPr/>
        </p:nvPicPr>
        <p:blipFill rotWithShape="1">
          <a:blip r:embed="rId3">
            <a:alphaModFix/>
          </a:blip>
          <a:srcRect/>
          <a:stretch/>
        </p:blipFill>
        <p:spPr>
          <a:xfrm>
            <a:off x="655568" y="2552700"/>
            <a:ext cx="1179636" cy="87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1242</Words>
  <Application>Microsoft Office PowerPoint</Application>
  <PresentationFormat>Widescreen</PresentationFormat>
  <Paragraphs>108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KHỞI ĐỘNG</vt:lpstr>
      <vt:lpstr>ĐỐ VUI CÓ THƯỞNG</vt:lpstr>
      <vt:lpstr>ĐỐ VUI CÓ THƯỞNG</vt:lpstr>
      <vt:lpstr>PowerPoint Presentation</vt:lpstr>
      <vt:lpstr>Câu 1. Truyện “Bánh chưng, Bánh giầy” thuộc thể loại gì?</vt:lpstr>
      <vt:lpstr>Câu 3. Vua Hùng trong truyền thuyết Bánh chưng, bánh giầy có bao nhiêu người con trai?</vt:lpstr>
      <vt:lpstr>Câu 8. Vua Hùng chọn người  nối ngôi trong hoàn cảnh  như thế nào?</vt:lpstr>
      <vt:lpstr>Câu 2. Trong truyền thuyết “Bánh chưng, bánh giầy”, người con được vua cha truyền ngôi phải có điều kiện gì?</vt:lpstr>
      <vt:lpstr>Câu 4. Vua cha chọn cách nối ngôi như thế nào?</vt:lpstr>
      <vt:lpstr>Câu 5. Trong truyền thuyết Bánh chưng, bánh giầy, vị thần xuất hiện và báo mộng cho Lang Liêu đã nói thứ gì là quý nhất trong trời đất? </vt:lpstr>
      <vt:lpstr>PowerPoint Presentation</vt:lpstr>
      <vt:lpstr>Câu 7. Câu nào sau đây trong truyền thuyết Bánh chưng, bánh giầy không nói về hoàng tử Lang Liêu? </vt:lpstr>
      <vt:lpstr>​Câu 9: Qua hình thức ra đề của vua, có thể thấy vua là người như  thế nào?</vt:lpstr>
      <vt:lpstr>PowerPoint Presentation</vt:lpstr>
      <vt:lpstr>Hoàn thành bài tập cá nhân</vt:lpstr>
      <vt:lpstr>Chia sẻ</vt:lpstr>
      <vt:lpstr>Đặc điểm cốt truyện truyền thuyết qua truyện Bánh chưng bánh giầy</vt:lpstr>
      <vt:lpstr>Đặc điểm nhân vật truyền thuyết qua truyện  Bánh chưng bánh giầy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Admin</dc:creator>
  <cp:lastModifiedBy>Windows User</cp:lastModifiedBy>
  <cp:revision>6</cp:revision>
  <dcterms:created xsi:type="dcterms:W3CDTF">2021-07-22T03:31:28Z</dcterms:created>
  <dcterms:modified xsi:type="dcterms:W3CDTF">2023-09-18T14:37:15Z</dcterms:modified>
</cp:coreProperties>
</file>